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86" r:id="rId4"/>
    <p:sldId id="327" r:id="rId5"/>
    <p:sldId id="304" r:id="rId6"/>
    <p:sldId id="312" r:id="rId7"/>
    <p:sldId id="316" r:id="rId8"/>
    <p:sldId id="314" r:id="rId9"/>
    <p:sldId id="321" r:id="rId10"/>
    <p:sldId id="317" r:id="rId11"/>
    <p:sldId id="319" r:id="rId12"/>
    <p:sldId id="320" r:id="rId13"/>
    <p:sldId id="315" r:id="rId14"/>
    <p:sldId id="322" r:id="rId15"/>
    <p:sldId id="323" r:id="rId16"/>
    <p:sldId id="325" r:id="rId17"/>
    <p:sldId id="326" r:id="rId1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66"/>
    <a:srgbClr val="0066FF"/>
    <a:srgbClr val="F68D36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Estilo oscuro 1 - Énfasis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Estilo oscuro 2 - Énfasis 5/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38" autoAdjust="0"/>
    <p:restoredTop sz="92164" autoAdjust="0"/>
  </p:normalViewPr>
  <p:slideViewPr>
    <p:cSldViewPr>
      <p:cViewPr varScale="1">
        <p:scale>
          <a:sx n="64" d="100"/>
          <a:sy n="64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10/10/2016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10/10/2016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10/10/2016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41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34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143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253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132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264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7504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79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10/10/2016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5193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702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76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10/10/2016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10/10/2016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10/10/2016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10/10/2016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10/10/2016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10/10/2016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10/10/2016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pPr/>
              <a:t>10/10/2016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77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upcommons.upc.edu/pfc/bitstream/2099.1/3260/8/50939-8.pdf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image" Target="../media/image2.jpeg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3.bin"/><Relationship Id="rId9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07504" y="2130425"/>
            <a:ext cx="9036496" cy="1470025"/>
          </a:xfrm>
        </p:spPr>
        <p:txBody>
          <a:bodyPr>
            <a:normAutofit/>
          </a:bodyPr>
          <a:lstStyle/>
          <a:p>
            <a:r>
              <a:rPr lang="es-MX" dirty="0" smtClean="0"/>
              <a:t>NOTACIÓN INDICAL</a:t>
            </a:r>
            <a:endParaRPr lang="es-MX" dirty="0"/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1043608" y="3717032"/>
            <a:ext cx="777686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       Ingeniería Mecánica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Profesor(a):                 M. en C. Arturo Cruz Avilés</a:t>
            </a: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	           Dr. Martín Ortiz Domínguez</a:t>
            </a:r>
          </a:p>
          <a:p>
            <a:pPr algn="l"/>
            <a:r>
              <a:rPr lang="es-MX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              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Periodo:                       Julio – Diciembre 2016</a:t>
            </a:r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4" y="1340768"/>
            <a:ext cx="8237359" cy="3939540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MX" sz="2500" dirty="0" smtClean="0">
                <a:latin typeface="Arial" pitchFamily="34" charset="0"/>
                <a:cs typeface="Arial" pitchFamily="34" charset="0"/>
              </a:rPr>
              <a:t>El </a:t>
            </a:r>
            <a:r>
              <a:rPr lang="es-MX" sz="2500" dirty="0">
                <a:latin typeface="Arial" pitchFamily="34" charset="0"/>
                <a:cs typeface="Arial" pitchFamily="34" charset="0"/>
              </a:rPr>
              <a:t>símbolo de permutación está definido por</a:t>
            </a:r>
            <a:r>
              <a:rPr lang="es-MX" sz="25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algn="just"/>
            <a:endParaRPr lang="es-MX" sz="25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5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5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5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5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5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5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5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5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7" name="Rectangle 3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9" name="Rectangle 32"/>
          <p:cNvSpPr>
            <a:spLocks noChangeArrowheads="1"/>
          </p:cNvSpPr>
          <p:nvPr/>
        </p:nvSpPr>
        <p:spPr bwMode="auto">
          <a:xfrm>
            <a:off x="3443205" y="1457334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12" name="3 Título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997279"/>
          </a:xfrm>
          <a:solidFill>
            <a:schemeClr val="accent3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MX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Símbolo de permutación</a:t>
            </a:r>
            <a:endParaRPr lang="es-MX" sz="3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3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87624" y="2368297"/>
            <a:ext cx="542925" cy="1066800"/>
          </a:xfrm>
          <a:prstGeom prst="rect">
            <a:avLst/>
          </a:prstGeom>
          <a:noFill/>
        </p:spPr>
      </p:pic>
      <p:sp>
        <p:nvSpPr>
          <p:cNvPr id="14" name="7 CuadroTexto"/>
          <p:cNvSpPr txBox="1"/>
          <p:nvPr/>
        </p:nvSpPr>
        <p:spPr>
          <a:xfrm>
            <a:off x="395536" y="2656329"/>
            <a:ext cx="93610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500" i="1" dirty="0" smtClean="0">
                <a:latin typeface="Arial" pitchFamily="34" charset="0"/>
                <a:cs typeface="Arial" pitchFamily="34" charset="0"/>
              </a:rPr>
              <a:t>Ɛ</a:t>
            </a:r>
            <a:r>
              <a:rPr lang="es-MX" sz="2500" i="1" baseline="-25000" dirty="0" smtClean="0">
                <a:latin typeface="Arial" pitchFamily="34" charset="0"/>
                <a:cs typeface="Arial" pitchFamily="34" charset="0"/>
              </a:rPr>
              <a:t>ijk</a:t>
            </a:r>
            <a:r>
              <a:rPr lang="es-MX" sz="2500" i="1" dirty="0" smtClean="0">
                <a:latin typeface="Arial" pitchFamily="34" charset="0"/>
                <a:cs typeface="Arial" pitchFamily="34" charset="0"/>
              </a:rPr>
              <a:t> =</a:t>
            </a:r>
            <a:endParaRPr lang="es-MX" sz="25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8 CuadroTexto"/>
          <p:cNvSpPr txBox="1"/>
          <p:nvPr/>
        </p:nvSpPr>
        <p:spPr>
          <a:xfrm>
            <a:off x="1619672" y="2285291"/>
            <a:ext cx="7272808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300" dirty="0" smtClean="0">
                <a:latin typeface="Arial" pitchFamily="34" charset="0"/>
                <a:cs typeface="Arial" pitchFamily="34" charset="0"/>
              </a:rPr>
              <a:t>Si los valores de </a:t>
            </a:r>
            <a:r>
              <a:rPr lang="es-MX" sz="2300" i="1" dirty="0" err="1" smtClean="0">
                <a:latin typeface="Arial" pitchFamily="34" charset="0"/>
                <a:cs typeface="Arial" pitchFamily="34" charset="0"/>
              </a:rPr>
              <a:t>ijk</a:t>
            </a:r>
            <a:r>
              <a:rPr lang="es-MX" sz="2300" dirty="0" smtClean="0">
                <a:latin typeface="Arial" pitchFamily="34" charset="0"/>
                <a:cs typeface="Arial" pitchFamily="34" charset="0"/>
              </a:rPr>
              <a:t> aparecen en la secuencia 12312</a:t>
            </a:r>
            <a:endParaRPr lang="es-MX" sz="2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9 CuadroTexto"/>
          <p:cNvSpPr txBox="1"/>
          <p:nvPr/>
        </p:nvSpPr>
        <p:spPr>
          <a:xfrm>
            <a:off x="1691680" y="2670305"/>
            <a:ext cx="7272808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300" dirty="0" smtClean="0">
                <a:latin typeface="Arial" pitchFamily="34" charset="0"/>
                <a:cs typeface="Arial" pitchFamily="34" charset="0"/>
              </a:rPr>
              <a:t>Si los valores de </a:t>
            </a:r>
            <a:r>
              <a:rPr lang="es-MX" sz="2300" i="1" dirty="0" err="1" smtClean="0">
                <a:latin typeface="Arial" pitchFamily="34" charset="0"/>
                <a:cs typeface="Arial" pitchFamily="34" charset="0"/>
              </a:rPr>
              <a:t>ijk</a:t>
            </a:r>
            <a:r>
              <a:rPr lang="es-MX" sz="2300" dirty="0" smtClean="0">
                <a:latin typeface="Arial" pitchFamily="34" charset="0"/>
                <a:cs typeface="Arial" pitchFamily="34" charset="0"/>
              </a:rPr>
              <a:t> aparecen en la secuencia 32132</a:t>
            </a:r>
            <a:endParaRPr lang="es-MX" sz="2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10 CuadroTexto"/>
          <p:cNvSpPr txBox="1"/>
          <p:nvPr/>
        </p:nvSpPr>
        <p:spPr>
          <a:xfrm>
            <a:off x="1619672" y="3060829"/>
            <a:ext cx="727280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300" dirty="0" smtClean="0">
                <a:latin typeface="Arial" pitchFamily="34" charset="0"/>
                <a:cs typeface="Arial" pitchFamily="34" charset="0"/>
              </a:rPr>
              <a:t>Si los valores de </a:t>
            </a:r>
            <a:r>
              <a:rPr lang="es-MX" sz="2300" i="1" dirty="0" err="1" smtClean="0">
                <a:latin typeface="Arial" pitchFamily="34" charset="0"/>
                <a:cs typeface="Arial" pitchFamily="34" charset="0"/>
              </a:rPr>
              <a:t>ijk</a:t>
            </a:r>
            <a:r>
              <a:rPr lang="es-MX" sz="2300" dirty="0" smtClean="0">
                <a:latin typeface="Arial" pitchFamily="34" charset="0"/>
                <a:cs typeface="Arial" pitchFamily="34" charset="0"/>
              </a:rPr>
              <a:t> aparecen en la secuencia en cualquier otra secuencia</a:t>
            </a:r>
            <a:endParaRPr lang="es-MX" sz="23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6129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4" y="1412776"/>
            <a:ext cx="8237359" cy="3308598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MX" sz="2500" dirty="0">
                <a:latin typeface="Arial" pitchFamily="34" charset="0"/>
                <a:cs typeface="Arial" pitchFamily="34" charset="0"/>
              </a:rPr>
              <a:t>Por definición, el intercambio de cualquiera dos subíndices en ɛ causa un cambio de signo tal que: </a:t>
            </a:r>
          </a:p>
          <a:p>
            <a:pPr algn="just"/>
            <a:endParaRPr lang="es-MX" sz="2500" dirty="0" smtClean="0">
              <a:solidFill>
                <a:schemeClr val="tx1"/>
              </a:solidFill>
              <a:latin typeface="Calibri" pitchFamily="34" charset="0"/>
            </a:endParaRPr>
          </a:p>
          <a:p>
            <a:pPr algn="just"/>
            <a:endParaRPr lang="es-MX" sz="2500" dirty="0">
              <a:solidFill>
                <a:schemeClr val="tx1"/>
              </a:solidFill>
              <a:latin typeface="Calibri" pitchFamily="34" charset="0"/>
            </a:endParaRPr>
          </a:p>
          <a:p>
            <a:pPr algn="just"/>
            <a:endParaRPr lang="es-MX" sz="2500" dirty="0" smtClean="0">
              <a:solidFill>
                <a:schemeClr val="tx1"/>
              </a:solidFill>
              <a:latin typeface="Calibri" pitchFamily="34" charset="0"/>
            </a:endParaRPr>
          </a:p>
          <a:p>
            <a:pPr algn="just"/>
            <a:r>
              <a:rPr lang="es-MX" sz="2800" dirty="0">
                <a:latin typeface="Arial" pitchFamily="34" charset="0"/>
                <a:cs typeface="Arial" pitchFamily="34" charset="0"/>
              </a:rPr>
              <a:t>Para subíndices repetidos se tiene  que:</a:t>
            </a:r>
          </a:p>
          <a:p>
            <a:pPr algn="just"/>
            <a:endParaRPr lang="es-MX" sz="2800" b="1" i="1" dirty="0">
              <a:solidFill>
                <a:schemeClr val="tx1"/>
              </a:solidFill>
              <a:latin typeface="Cambria Math"/>
            </a:endParaRPr>
          </a:p>
          <a:p>
            <a:pPr algn="just"/>
            <a:endParaRPr lang="es-MX" sz="2800" b="1" i="1" dirty="0" smtClean="0">
              <a:solidFill>
                <a:schemeClr val="tx1"/>
              </a:solidFill>
              <a:latin typeface="Cambria Math"/>
            </a:endParaRPr>
          </a:p>
        </p:txBody>
      </p:sp>
      <p:sp>
        <p:nvSpPr>
          <p:cNvPr id="6" name="Rectangle 3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7" name="5 Rectángulo"/>
          <p:cNvSpPr/>
          <p:nvPr/>
        </p:nvSpPr>
        <p:spPr>
          <a:xfrm>
            <a:off x="2915816" y="2591906"/>
            <a:ext cx="3168352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500" i="1" dirty="0" smtClean="0">
                <a:latin typeface="Arial" pitchFamily="34" charset="0"/>
                <a:cs typeface="Arial" pitchFamily="34" charset="0"/>
              </a:rPr>
              <a:t>Ɛ</a:t>
            </a:r>
            <a:r>
              <a:rPr lang="es-MX" sz="2500" i="1" baseline="-25000" dirty="0" smtClean="0">
                <a:latin typeface="Arial" pitchFamily="34" charset="0"/>
                <a:cs typeface="Arial" pitchFamily="34" charset="0"/>
              </a:rPr>
              <a:t>ijk</a:t>
            </a:r>
            <a:r>
              <a:rPr lang="es-MX" sz="2500" i="1" dirty="0" smtClean="0">
                <a:latin typeface="Arial" pitchFamily="34" charset="0"/>
                <a:cs typeface="Arial" pitchFamily="34" charset="0"/>
              </a:rPr>
              <a:t> =-Ɛ</a:t>
            </a:r>
            <a:r>
              <a:rPr lang="es-MX" sz="2500" i="1" baseline="-25000" dirty="0" smtClean="0">
                <a:latin typeface="Arial" pitchFamily="34" charset="0"/>
                <a:cs typeface="Arial" pitchFamily="34" charset="0"/>
              </a:rPr>
              <a:t>kji</a:t>
            </a:r>
            <a:r>
              <a:rPr lang="es-MX" sz="2500" i="1" dirty="0" smtClean="0">
                <a:latin typeface="Arial" pitchFamily="34" charset="0"/>
                <a:cs typeface="Arial" pitchFamily="34" charset="0"/>
              </a:rPr>
              <a:t> =Ɛ</a:t>
            </a:r>
            <a:r>
              <a:rPr lang="es-MX" sz="2500" i="1" baseline="-25000" dirty="0" smtClean="0">
                <a:latin typeface="Arial" pitchFamily="34" charset="0"/>
                <a:cs typeface="Arial" pitchFamily="34" charset="0"/>
              </a:rPr>
              <a:t>kij</a:t>
            </a:r>
            <a:r>
              <a:rPr lang="es-MX" sz="2500" i="1" dirty="0" smtClean="0">
                <a:latin typeface="Arial" pitchFamily="34" charset="0"/>
                <a:cs typeface="Arial" pitchFamily="34" charset="0"/>
              </a:rPr>
              <a:t> =-Ɛ</a:t>
            </a:r>
            <a:r>
              <a:rPr lang="es-MX" sz="2500" i="1" baseline="-25000" dirty="0" smtClean="0">
                <a:latin typeface="Arial" pitchFamily="34" charset="0"/>
                <a:cs typeface="Arial" pitchFamily="34" charset="0"/>
              </a:rPr>
              <a:t>ikj</a:t>
            </a:r>
            <a:r>
              <a:rPr lang="es-MX" sz="2500" i="1" dirty="0" smtClean="0">
                <a:latin typeface="Arial" pitchFamily="34" charset="0"/>
                <a:cs typeface="Arial" pitchFamily="34" charset="0"/>
              </a:rPr>
              <a:t> </a:t>
            </a:r>
            <a:endParaRPr lang="es-MX" sz="2500" dirty="0"/>
          </a:p>
        </p:txBody>
      </p:sp>
      <p:sp>
        <p:nvSpPr>
          <p:cNvPr id="8" name="3 Rectángulo"/>
          <p:cNvSpPr/>
          <p:nvPr/>
        </p:nvSpPr>
        <p:spPr>
          <a:xfrm>
            <a:off x="2915816" y="4005064"/>
            <a:ext cx="3168352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500" i="1" dirty="0" smtClean="0">
                <a:latin typeface="Arial" pitchFamily="34" charset="0"/>
                <a:cs typeface="Arial" pitchFamily="34" charset="0"/>
              </a:rPr>
              <a:t>Ɛ</a:t>
            </a:r>
            <a:r>
              <a:rPr lang="es-MX" sz="2500" i="1" baseline="-25000" dirty="0" smtClean="0">
                <a:latin typeface="Arial" pitchFamily="34" charset="0"/>
                <a:cs typeface="Arial" pitchFamily="34" charset="0"/>
              </a:rPr>
              <a:t>111</a:t>
            </a:r>
            <a:r>
              <a:rPr lang="es-MX" sz="2500" i="1" dirty="0" smtClean="0">
                <a:latin typeface="Arial" pitchFamily="34" charset="0"/>
                <a:cs typeface="Arial" pitchFamily="34" charset="0"/>
              </a:rPr>
              <a:t> =Ɛ</a:t>
            </a:r>
            <a:r>
              <a:rPr lang="es-MX" sz="2500" i="1" baseline="-25000" dirty="0" smtClean="0">
                <a:latin typeface="Arial" pitchFamily="34" charset="0"/>
                <a:cs typeface="Arial" pitchFamily="34" charset="0"/>
              </a:rPr>
              <a:t>222</a:t>
            </a:r>
            <a:r>
              <a:rPr lang="es-MX" sz="2500" i="1" dirty="0" smtClean="0">
                <a:latin typeface="Arial" pitchFamily="34" charset="0"/>
                <a:cs typeface="Arial" pitchFamily="34" charset="0"/>
              </a:rPr>
              <a:t> =Ɛ</a:t>
            </a:r>
            <a:r>
              <a:rPr lang="es-MX" sz="2500" i="1" baseline="-25000" dirty="0" smtClean="0">
                <a:latin typeface="Arial" pitchFamily="34" charset="0"/>
                <a:cs typeface="Arial" pitchFamily="34" charset="0"/>
              </a:rPr>
              <a:t>333</a:t>
            </a:r>
            <a:r>
              <a:rPr lang="es-MX" sz="2500" i="1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es-MX" sz="2500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es-MX" sz="2500" i="1" dirty="0" smtClean="0">
                <a:latin typeface="Arial" pitchFamily="34" charset="0"/>
                <a:cs typeface="Arial" pitchFamily="34" charset="0"/>
              </a:rPr>
              <a:t> </a:t>
            </a:r>
            <a:endParaRPr lang="es-MX" sz="2500" dirty="0"/>
          </a:p>
        </p:txBody>
      </p:sp>
    </p:spTree>
    <p:extLst>
      <p:ext uri="{BB962C8B-B14F-4D97-AF65-F5344CB8AC3E}">
        <p14:creationId xmlns:p14="http://schemas.microsoft.com/office/powerpoint/2010/main" val="310826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323528" y="1340768"/>
            <a:ext cx="8568952" cy="418576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MX" sz="2500" dirty="0">
                <a:latin typeface="Arial" pitchFamily="34" charset="0"/>
                <a:cs typeface="Arial" pitchFamily="34" charset="0"/>
              </a:rPr>
              <a:t>Para el símbolo de permutación </a:t>
            </a:r>
            <a:r>
              <a:rPr lang="es-MX" sz="2500" i="1" dirty="0" err="1">
                <a:latin typeface="Arial" pitchFamily="34" charset="0"/>
                <a:cs typeface="Arial" pitchFamily="34" charset="0"/>
              </a:rPr>
              <a:t>Ɛ</a:t>
            </a:r>
            <a:r>
              <a:rPr lang="es-MX" sz="2500" i="1" baseline="-25000" dirty="0" err="1">
                <a:latin typeface="Arial" pitchFamily="34" charset="0"/>
                <a:cs typeface="Arial" pitchFamily="34" charset="0"/>
              </a:rPr>
              <a:t>ijk</a:t>
            </a:r>
            <a:r>
              <a:rPr lang="es-MX" sz="2500" i="1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500" dirty="0">
                <a:latin typeface="Arial" pitchFamily="34" charset="0"/>
                <a:cs typeface="Arial" pitchFamily="34" charset="0"/>
              </a:rPr>
              <a:t>probar mediante un desarrollo directo que </a:t>
            </a:r>
            <a:r>
              <a:rPr lang="es-MX" sz="2500" i="1" dirty="0" err="1">
                <a:latin typeface="Arial" pitchFamily="34" charset="0"/>
                <a:cs typeface="Arial" pitchFamily="34" charset="0"/>
              </a:rPr>
              <a:t>Ɛ</a:t>
            </a:r>
            <a:r>
              <a:rPr lang="es-MX" sz="2500" i="1" baseline="-25000" dirty="0" err="1">
                <a:latin typeface="Arial" pitchFamily="34" charset="0"/>
                <a:cs typeface="Arial" pitchFamily="34" charset="0"/>
              </a:rPr>
              <a:t>ijk</a:t>
            </a:r>
            <a:r>
              <a:rPr lang="es-MX" sz="2500" i="1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500" i="1" dirty="0" err="1">
                <a:latin typeface="Arial" pitchFamily="34" charset="0"/>
                <a:cs typeface="Arial" pitchFamily="34" charset="0"/>
              </a:rPr>
              <a:t>Ɛ</a:t>
            </a:r>
            <a:r>
              <a:rPr lang="es-MX" sz="2500" i="1" baseline="-25000" dirty="0" err="1">
                <a:latin typeface="Arial" pitchFamily="34" charset="0"/>
                <a:cs typeface="Arial" pitchFamily="34" charset="0"/>
              </a:rPr>
              <a:t>kij</a:t>
            </a:r>
            <a:r>
              <a:rPr lang="es-MX" sz="2500" i="1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500" dirty="0">
                <a:latin typeface="Arial" pitchFamily="34" charset="0"/>
                <a:cs typeface="Arial" pitchFamily="34" charset="0"/>
              </a:rPr>
              <a:t>=</a:t>
            </a:r>
            <a:r>
              <a:rPr lang="es-MX" sz="2500" dirty="0" smtClean="0">
                <a:latin typeface="Arial" pitchFamily="34" charset="0"/>
                <a:cs typeface="Arial" pitchFamily="34" charset="0"/>
              </a:rPr>
              <a:t>6</a:t>
            </a:r>
          </a:p>
          <a:p>
            <a:pPr algn="just"/>
            <a:r>
              <a:rPr lang="es-MX" sz="25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Solución</a:t>
            </a:r>
            <a:endParaRPr lang="es-MX" sz="2500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es-MX" sz="2200" i="1" dirty="0">
                <a:latin typeface="Arial" pitchFamily="34" charset="0"/>
                <a:cs typeface="Arial" pitchFamily="34" charset="0"/>
              </a:rPr>
              <a:t>Primero se suma en i</a:t>
            </a:r>
          </a:p>
          <a:p>
            <a:pPr algn="ctr"/>
            <a:r>
              <a:rPr lang="es-MX" sz="2200" i="1" dirty="0" err="1">
                <a:latin typeface="Arial" pitchFamily="34" charset="0"/>
                <a:cs typeface="Arial" pitchFamily="34" charset="0"/>
              </a:rPr>
              <a:t>Ɛ</a:t>
            </a:r>
            <a:r>
              <a:rPr lang="es-MX" sz="2200" i="1" baseline="-25000" dirty="0" err="1">
                <a:latin typeface="Arial" pitchFamily="34" charset="0"/>
                <a:cs typeface="Arial" pitchFamily="34" charset="0"/>
              </a:rPr>
              <a:t>ijk</a:t>
            </a:r>
            <a:r>
              <a:rPr lang="es-MX" sz="2200" i="1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200" i="1" dirty="0" err="1">
                <a:latin typeface="Arial" pitchFamily="34" charset="0"/>
                <a:cs typeface="Arial" pitchFamily="34" charset="0"/>
              </a:rPr>
              <a:t>Ɛ</a:t>
            </a:r>
            <a:r>
              <a:rPr lang="es-MX" sz="2200" i="1" baseline="-25000" dirty="0" err="1">
                <a:latin typeface="Arial" pitchFamily="34" charset="0"/>
                <a:cs typeface="Arial" pitchFamily="34" charset="0"/>
              </a:rPr>
              <a:t>kij</a:t>
            </a:r>
            <a:r>
              <a:rPr lang="es-MX" sz="2200" i="1" dirty="0">
                <a:latin typeface="Arial" pitchFamily="34" charset="0"/>
                <a:cs typeface="Arial" pitchFamily="34" charset="0"/>
              </a:rPr>
              <a:t> =Ɛ</a:t>
            </a:r>
            <a:r>
              <a:rPr lang="es-MX" sz="2200" i="1" baseline="-25000" dirty="0">
                <a:latin typeface="Arial" pitchFamily="34" charset="0"/>
                <a:cs typeface="Arial" pitchFamily="34" charset="0"/>
              </a:rPr>
              <a:t>1jk</a:t>
            </a:r>
            <a:r>
              <a:rPr lang="es-MX" sz="2200" i="1" dirty="0">
                <a:latin typeface="Arial" pitchFamily="34" charset="0"/>
                <a:cs typeface="Arial" pitchFamily="34" charset="0"/>
              </a:rPr>
              <a:t>Ɛ</a:t>
            </a:r>
            <a:r>
              <a:rPr lang="es-MX" sz="2200" i="1" baseline="-25000" dirty="0">
                <a:latin typeface="Arial" pitchFamily="34" charset="0"/>
                <a:cs typeface="Arial" pitchFamily="34" charset="0"/>
              </a:rPr>
              <a:t>k1j</a:t>
            </a:r>
            <a:r>
              <a:rPr lang="es-MX" sz="2200" i="1" dirty="0">
                <a:latin typeface="Arial" pitchFamily="34" charset="0"/>
                <a:cs typeface="Arial" pitchFamily="34" charset="0"/>
              </a:rPr>
              <a:t> + Ɛ</a:t>
            </a:r>
            <a:r>
              <a:rPr lang="es-MX" sz="2200" i="1" baseline="-25000" dirty="0">
                <a:latin typeface="Arial" pitchFamily="34" charset="0"/>
                <a:cs typeface="Arial" pitchFamily="34" charset="0"/>
              </a:rPr>
              <a:t>2jk</a:t>
            </a:r>
            <a:r>
              <a:rPr lang="es-MX" sz="2200" i="1" dirty="0">
                <a:latin typeface="Arial" pitchFamily="34" charset="0"/>
                <a:cs typeface="Arial" pitchFamily="34" charset="0"/>
              </a:rPr>
              <a:t>Ɛ</a:t>
            </a:r>
            <a:r>
              <a:rPr lang="es-MX" sz="2200" i="1" baseline="-25000" dirty="0">
                <a:latin typeface="Arial" pitchFamily="34" charset="0"/>
                <a:cs typeface="Arial" pitchFamily="34" charset="0"/>
              </a:rPr>
              <a:t>k2j</a:t>
            </a:r>
            <a:r>
              <a:rPr lang="es-MX" sz="2200" i="1" dirty="0">
                <a:latin typeface="Arial" pitchFamily="34" charset="0"/>
                <a:cs typeface="Arial" pitchFamily="34" charset="0"/>
              </a:rPr>
              <a:t>+ Ɛ</a:t>
            </a:r>
            <a:r>
              <a:rPr lang="es-MX" sz="2200" i="1" baseline="-25000" dirty="0">
                <a:latin typeface="Arial" pitchFamily="34" charset="0"/>
                <a:cs typeface="Arial" pitchFamily="34" charset="0"/>
              </a:rPr>
              <a:t>3jk</a:t>
            </a:r>
            <a:r>
              <a:rPr lang="es-MX" sz="2200" i="1" dirty="0">
                <a:latin typeface="Arial" pitchFamily="34" charset="0"/>
                <a:cs typeface="Arial" pitchFamily="34" charset="0"/>
              </a:rPr>
              <a:t>Ɛ</a:t>
            </a:r>
            <a:r>
              <a:rPr lang="es-MX" sz="2200" i="1" baseline="-25000" dirty="0">
                <a:latin typeface="Arial" pitchFamily="34" charset="0"/>
                <a:cs typeface="Arial" pitchFamily="34" charset="0"/>
              </a:rPr>
              <a:t>k3j</a:t>
            </a:r>
            <a:r>
              <a:rPr lang="es-MX" sz="2200" i="1" dirty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es-MX" sz="1200" dirty="0">
              <a:latin typeface="Arial" pitchFamily="34" charset="0"/>
              <a:cs typeface="Arial" pitchFamily="34" charset="0"/>
            </a:endParaRPr>
          </a:p>
          <a:p>
            <a:r>
              <a:rPr lang="es-MX" sz="2200" dirty="0">
                <a:latin typeface="Arial" pitchFamily="34" charset="0"/>
                <a:cs typeface="Arial" pitchFamily="34" charset="0"/>
              </a:rPr>
              <a:t>A continuación se suma en </a:t>
            </a:r>
            <a:r>
              <a:rPr lang="es-MX" sz="2200" i="1" dirty="0">
                <a:latin typeface="Arial" pitchFamily="34" charset="0"/>
                <a:cs typeface="Arial" pitchFamily="34" charset="0"/>
              </a:rPr>
              <a:t>j</a:t>
            </a:r>
            <a:r>
              <a:rPr lang="es-MX" sz="2200" dirty="0">
                <a:latin typeface="Arial" pitchFamily="34" charset="0"/>
                <a:cs typeface="Arial" pitchFamily="34" charset="0"/>
              </a:rPr>
              <a:t>. Los términos no nulos son</a:t>
            </a:r>
          </a:p>
          <a:p>
            <a:pPr algn="ctr"/>
            <a:r>
              <a:rPr lang="es-MX" sz="2200" i="1" dirty="0" err="1">
                <a:latin typeface="Arial" pitchFamily="34" charset="0"/>
                <a:cs typeface="Arial" pitchFamily="34" charset="0"/>
              </a:rPr>
              <a:t>Ɛ</a:t>
            </a:r>
            <a:r>
              <a:rPr lang="es-MX" sz="2200" i="1" baseline="-25000" dirty="0" err="1">
                <a:latin typeface="Arial" pitchFamily="34" charset="0"/>
                <a:cs typeface="Arial" pitchFamily="34" charset="0"/>
              </a:rPr>
              <a:t>ijk</a:t>
            </a:r>
            <a:r>
              <a:rPr lang="es-MX" sz="2200" i="1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200" i="1" dirty="0" err="1">
                <a:latin typeface="Arial" pitchFamily="34" charset="0"/>
                <a:cs typeface="Arial" pitchFamily="34" charset="0"/>
              </a:rPr>
              <a:t>Ɛ</a:t>
            </a:r>
            <a:r>
              <a:rPr lang="es-MX" sz="2200" i="1" baseline="-25000" dirty="0" err="1">
                <a:latin typeface="Arial" pitchFamily="34" charset="0"/>
                <a:cs typeface="Arial" pitchFamily="34" charset="0"/>
              </a:rPr>
              <a:t>kij</a:t>
            </a:r>
            <a:r>
              <a:rPr lang="es-MX" sz="2200" i="1" dirty="0">
                <a:latin typeface="Arial" pitchFamily="34" charset="0"/>
                <a:cs typeface="Arial" pitchFamily="34" charset="0"/>
              </a:rPr>
              <a:t> =Ɛ</a:t>
            </a:r>
            <a:r>
              <a:rPr lang="es-MX" sz="2200" i="1" baseline="-25000" dirty="0">
                <a:latin typeface="Arial" pitchFamily="34" charset="0"/>
                <a:cs typeface="Arial" pitchFamily="34" charset="0"/>
              </a:rPr>
              <a:t>12k</a:t>
            </a:r>
            <a:r>
              <a:rPr lang="es-MX" sz="2200" i="1" dirty="0">
                <a:latin typeface="Arial" pitchFamily="34" charset="0"/>
                <a:cs typeface="Arial" pitchFamily="34" charset="0"/>
              </a:rPr>
              <a:t>Ɛ</a:t>
            </a:r>
            <a:r>
              <a:rPr lang="es-MX" sz="2200" i="1" baseline="-25000" dirty="0">
                <a:latin typeface="Arial" pitchFamily="34" charset="0"/>
                <a:cs typeface="Arial" pitchFamily="34" charset="0"/>
              </a:rPr>
              <a:t>k12</a:t>
            </a:r>
            <a:r>
              <a:rPr lang="es-MX" sz="2200" i="1" dirty="0">
                <a:latin typeface="Arial" pitchFamily="34" charset="0"/>
                <a:cs typeface="Arial" pitchFamily="34" charset="0"/>
              </a:rPr>
              <a:t> + Ɛ</a:t>
            </a:r>
            <a:r>
              <a:rPr lang="es-MX" sz="2200" i="1" baseline="-25000" dirty="0">
                <a:latin typeface="Arial" pitchFamily="34" charset="0"/>
                <a:cs typeface="Arial" pitchFamily="34" charset="0"/>
              </a:rPr>
              <a:t>13k</a:t>
            </a:r>
            <a:r>
              <a:rPr lang="es-MX" sz="2200" i="1" dirty="0">
                <a:latin typeface="Arial" pitchFamily="34" charset="0"/>
                <a:cs typeface="Arial" pitchFamily="34" charset="0"/>
              </a:rPr>
              <a:t>Ɛ</a:t>
            </a:r>
            <a:r>
              <a:rPr lang="es-MX" sz="2200" i="1" baseline="-25000" dirty="0">
                <a:latin typeface="Arial" pitchFamily="34" charset="0"/>
                <a:cs typeface="Arial" pitchFamily="34" charset="0"/>
              </a:rPr>
              <a:t>k13</a:t>
            </a:r>
            <a:r>
              <a:rPr lang="es-MX" sz="2200" i="1" dirty="0">
                <a:latin typeface="Arial" pitchFamily="34" charset="0"/>
                <a:cs typeface="Arial" pitchFamily="34" charset="0"/>
              </a:rPr>
              <a:t>+ Ɛ</a:t>
            </a:r>
            <a:r>
              <a:rPr lang="es-MX" sz="2200" i="1" baseline="-25000" dirty="0">
                <a:latin typeface="Arial" pitchFamily="34" charset="0"/>
                <a:cs typeface="Arial" pitchFamily="34" charset="0"/>
              </a:rPr>
              <a:t>21k</a:t>
            </a:r>
            <a:r>
              <a:rPr lang="es-MX" sz="2200" i="1" dirty="0">
                <a:latin typeface="Arial" pitchFamily="34" charset="0"/>
                <a:cs typeface="Arial" pitchFamily="34" charset="0"/>
              </a:rPr>
              <a:t>Ɛ</a:t>
            </a:r>
            <a:r>
              <a:rPr lang="es-MX" sz="2200" i="1" baseline="-25000" dirty="0">
                <a:latin typeface="Arial" pitchFamily="34" charset="0"/>
                <a:cs typeface="Arial" pitchFamily="34" charset="0"/>
              </a:rPr>
              <a:t>k21</a:t>
            </a:r>
            <a:r>
              <a:rPr lang="es-MX" sz="2200" dirty="0">
                <a:latin typeface="Arial" pitchFamily="34" charset="0"/>
                <a:cs typeface="Arial" pitchFamily="34" charset="0"/>
              </a:rPr>
              <a:t>+ </a:t>
            </a:r>
            <a:r>
              <a:rPr lang="es-MX" sz="2200" i="1" dirty="0">
                <a:latin typeface="Arial" pitchFamily="34" charset="0"/>
                <a:cs typeface="Arial" pitchFamily="34" charset="0"/>
              </a:rPr>
              <a:t>Ɛ</a:t>
            </a:r>
            <a:r>
              <a:rPr lang="es-MX" sz="2200" i="1" baseline="-25000" dirty="0">
                <a:latin typeface="Arial" pitchFamily="34" charset="0"/>
                <a:cs typeface="Arial" pitchFamily="34" charset="0"/>
              </a:rPr>
              <a:t>23k</a:t>
            </a:r>
            <a:r>
              <a:rPr lang="es-MX" sz="2200" i="1" dirty="0">
                <a:latin typeface="Arial" pitchFamily="34" charset="0"/>
                <a:cs typeface="Arial" pitchFamily="34" charset="0"/>
              </a:rPr>
              <a:t>Ɛ</a:t>
            </a:r>
            <a:r>
              <a:rPr lang="es-MX" sz="2200" i="1" baseline="-25000" dirty="0">
                <a:latin typeface="Arial" pitchFamily="34" charset="0"/>
                <a:cs typeface="Arial" pitchFamily="34" charset="0"/>
              </a:rPr>
              <a:t>k23</a:t>
            </a:r>
            <a:r>
              <a:rPr lang="es-MX" sz="2200" i="1" dirty="0">
                <a:latin typeface="Arial" pitchFamily="34" charset="0"/>
                <a:cs typeface="Arial" pitchFamily="34" charset="0"/>
              </a:rPr>
              <a:t> + Ɛ</a:t>
            </a:r>
            <a:r>
              <a:rPr lang="es-MX" sz="2200" i="1" baseline="-25000" dirty="0">
                <a:latin typeface="Arial" pitchFamily="34" charset="0"/>
                <a:cs typeface="Arial" pitchFamily="34" charset="0"/>
              </a:rPr>
              <a:t>31k</a:t>
            </a:r>
            <a:r>
              <a:rPr lang="es-MX" sz="2200" i="1" dirty="0">
                <a:latin typeface="Arial" pitchFamily="34" charset="0"/>
                <a:cs typeface="Arial" pitchFamily="34" charset="0"/>
              </a:rPr>
              <a:t>Ɛ</a:t>
            </a:r>
            <a:r>
              <a:rPr lang="es-MX" sz="2200" i="1" baseline="-25000" dirty="0">
                <a:latin typeface="Arial" pitchFamily="34" charset="0"/>
                <a:cs typeface="Arial" pitchFamily="34" charset="0"/>
              </a:rPr>
              <a:t>k31</a:t>
            </a:r>
            <a:r>
              <a:rPr lang="es-MX" sz="2200" i="1" dirty="0">
                <a:latin typeface="Arial" pitchFamily="34" charset="0"/>
                <a:cs typeface="Arial" pitchFamily="34" charset="0"/>
              </a:rPr>
              <a:t>+ Ɛ</a:t>
            </a:r>
            <a:r>
              <a:rPr lang="es-MX" sz="2200" i="1" baseline="-25000" dirty="0">
                <a:latin typeface="Arial" pitchFamily="34" charset="0"/>
                <a:cs typeface="Arial" pitchFamily="34" charset="0"/>
              </a:rPr>
              <a:t>32k</a:t>
            </a:r>
            <a:r>
              <a:rPr lang="es-MX" sz="2200" i="1" dirty="0">
                <a:latin typeface="Arial" pitchFamily="34" charset="0"/>
                <a:cs typeface="Arial" pitchFamily="34" charset="0"/>
              </a:rPr>
              <a:t>Ɛ</a:t>
            </a:r>
            <a:r>
              <a:rPr lang="es-MX" sz="2200" i="1" baseline="-25000" dirty="0">
                <a:latin typeface="Arial" pitchFamily="34" charset="0"/>
                <a:cs typeface="Arial" pitchFamily="34" charset="0"/>
              </a:rPr>
              <a:t>k32</a:t>
            </a:r>
            <a:r>
              <a:rPr lang="es-MX" sz="2200" i="1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endParaRPr lang="es-MX" sz="1200" i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200" dirty="0">
                <a:latin typeface="Arial" pitchFamily="34" charset="0"/>
                <a:cs typeface="Arial" pitchFamily="34" charset="0"/>
              </a:rPr>
              <a:t>Sumando en </a:t>
            </a:r>
            <a:r>
              <a:rPr lang="es-MX" sz="2200" i="1" dirty="0">
                <a:latin typeface="Arial" pitchFamily="34" charset="0"/>
                <a:cs typeface="Arial" pitchFamily="34" charset="0"/>
              </a:rPr>
              <a:t>k</a:t>
            </a:r>
            <a:r>
              <a:rPr lang="es-MX" sz="2200" dirty="0">
                <a:latin typeface="Arial" pitchFamily="34" charset="0"/>
                <a:cs typeface="Arial" pitchFamily="34" charset="0"/>
              </a:rPr>
              <a:t>, los términos no nulos son</a:t>
            </a:r>
          </a:p>
          <a:p>
            <a:pPr algn="ctr"/>
            <a:r>
              <a:rPr lang="es-MX" sz="2200" i="1" dirty="0">
                <a:latin typeface="Arial" pitchFamily="34" charset="0"/>
                <a:cs typeface="Arial" pitchFamily="34" charset="0"/>
              </a:rPr>
              <a:t>=Ɛ</a:t>
            </a:r>
            <a:r>
              <a:rPr lang="es-MX" sz="2200" i="1" baseline="-25000" dirty="0">
                <a:latin typeface="Arial" pitchFamily="34" charset="0"/>
                <a:cs typeface="Arial" pitchFamily="34" charset="0"/>
              </a:rPr>
              <a:t>123</a:t>
            </a:r>
            <a:r>
              <a:rPr lang="es-MX" sz="2200" i="1" dirty="0">
                <a:latin typeface="Arial" pitchFamily="34" charset="0"/>
                <a:cs typeface="Arial" pitchFamily="34" charset="0"/>
              </a:rPr>
              <a:t>Ɛ</a:t>
            </a:r>
            <a:r>
              <a:rPr lang="es-MX" sz="2200" i="1" baseline="-25000" dirty="0">
                <a:latin typeface="Arial" pitchFamily="34" charset="0"/>
                <a:cs typeface="Arial" pitchFamily="34" charset="0"/>
              </a:rPr>
              <a:t>312</a:t>
            </a:r>
            <a:r>
              <a:rPr lang="es-MX" sz="2200" i="1" dirty="0">
                <a:latin typeface="Arial" pitchFamily="34" charset="0"/>
                <a:cs typeface="Arial" pitchFamily="34" charset="0"/>
              </a:rPr>
              <a:t> + Ɛ</a:t>
            </a:r>
            <a:r>
              <a:rPr lang="es-MX" sz="2200" i="1" baseline="-25000" dirty="0">
                <a:latin typeface="Arial" pitchFamily="34" charset="0"/>
                <a:cs typeface="Arial" pitchFamily="34" charset="0"/>
              </a:rPr>
              <a:t>132</a:t>
            </a:r>
            <a:r>
              <a:rPr lang="es-MX" sz="2200" i="1" dirty="0">
                <a:latin typeface="Arial" pitchFamily="34" charset="0"/>
                <a:cs typeface="Arial" pitchFamily="34" charset="0"/>
              </a:rPr>
              <a:t>Ɛ</a:t>
            </a:r>
            <a:r>
              <a:rPr lang="es-MX" sz="2200" i="1" baseline="-25000" dirty="0">
                <a:latin typeface="Arial" pitchFamily="34" charset="0"/>
                <a:cs typeface="Arial" pitchFamily="34" charset="0"/>
              </a:rPr>
              <a:t>213</a:t>
            </a:r>
            <a:r>
              <a:rPr lang="es-MX" sz="2200" i="1" dirty="0">
                <a:latin typeface="Arial" pitchFamily="34" charset="0"/>
                <a:cs typeface="Arial" pitchFamily="34" charset="0"/>
              </a:rPr>
              <a:t>+ Ɛ</a:t>
            </a:r>
            <a:r>
              <a:rPr lang="es-MX" sz="2200" i="1" baseline="-25000" dirty="0">
                <a:latin typeface="Arial" pitchFamily="34" charset="0"/>
                <a:cs typeface="Arial" pitchFamily="34" charset="0"/>
              </a:rPr>
              <a:t>213</a:t>
            </a:r>
            <a:r>
              <a:rPr lang="es-MX" sz="2200" i="1" dirty="0">
                <a:latin typeface="Arial" pitchFamily="34" charset="0"/>
                <a:cs typeface="Arial" pitchFamily="34" charset="0"/>
              </a:rPr>
              <a:t>Ɛ</a:t>
            </a:r>
            <a:r>
              <a:rPr lang="es-MX" sz="2200" i="1" baseline="-25000" dirty="0">
                <a:latin typeface="Arial" pitchFamily="34" charset="0"/>
                <a:cs typeface="Arial" pitchFamily="34" charset="0"/>
              </a:rPr>
              <a:t>321</a:t>
            </a:r>
            <a:r>
              <a:rPr lang="es-MX" sz="2200" dirty="0">
                <a:latin typeface="Arial" pitchFamily="34" charset="0"/>
                <a:cs typeface="Arial" pitchFamily="34" charset="0"/>
              </a:rPr>
              <a:t>+ </a:t>
            </a:r>
            <a:r>
              <a:rPr lang="es-MX" sz="2200" i="1" dirty="0">
                <a:latin typeface="Arial" pitchFamily="34" charset="0"/>
                <a:cs typeface="Arial" pitchFamily="34" charset="0"/>
              </a:rPr>
              <a:t>Ɛ</a:t>
            </a:r>
            <a:r>
              <a:rPr lang="es-MX" sz="2200" i="1" baseline="-25000" dirty="0">
                <a:latin typeface="Arial" pitchFamily="34" charset="0"/>
                <a:cs typeface="Arial" pitchFamily="34" charset="0"/>
              </a:rPr>
              <a:t>231</a:t>
            </a:r>
            <a:r>
              <a:rPr lang="es-MX" sz="2200" i="1" dirty="0">
                <a:latin typeface="Arial" pitchFamily="34" charset="0"/>
                <a:cs typeface="Arial" pitchFamily="34" charset="0"/>
              </a:rPr>
              <a:t>Ɛ</a:t>
            </a:r>
            <a:r>
              <a:rPr lang="es-MX" sz="2200" i="1" baseline="-25000" dirty="0">
                <a:latin typeface="Arial" pitchFamily="34" charset="0"/>
                <a:cs typeface="Arial" pitchFamily="34" charset="0"/>
              </a:rPr>
              <a:t>123</a:t>
            </a:r>
            <a:r>
              <a:rPr lang="es-MX" sz="2200" i="1" dirty="0">
                <a:latin typeface="Arial" pitchFamily="34" charset="0"/>
                <a:cs typeface="Arial" pitchFamily="34" charset="0"/>
              </a:rPr>
              <a:t> + Ɛ</a:t>
            </a:r>
            <a:r>
              <a:rPr lang="es-MX" sz="2200" i="1" baseline="-25000" dirty="0">
                <a:latin typeface="Arial" pitchFamily="34" charset="0"/>
                <a:cs typeface="Arial" pitchFamily="34" charset="0"/>
              </a:rPr>
              <a:t>312</a:t>
            </a:r>
            <a:r>
              <a:rPr lang="es-MX" sz="2200" i="1" dirty="0">
                <a:latin typeface="Arial" pitchFamily="34" charset="0"/>
                <a:cs typeface="Arial" pitchFamily="34" charset="0"/>
              </a:rPr>
              <a:t>Ɛ</a:t>
            </a:r>
            <a:r>
              <a:rPr lang="es-MX" sz="2200" i="1" baseline="-25000" dirty="0">
                <a:latin typeface="Arial" pitchFamily="34" charset="0"/>
                <a:cs typeface="Arial" pitchFamily="34" charset="0"/>
              </a:rPr>
              <a:t>231</a:t>
            </a:r>
            <a:r>
              <a:rPr lang="es-MX" sz="2200" i="1" dirty="0">
                <a:latin typeface="Arial" pitchFamily="34" charset="0"/>
                <a:cs typeface="Arial" pitchFamily="34" charset="0"/>
              </a:rPr>
              <a:t>+ Ɛ</a:t>
            </a:r>
            <a:r>
              <a:rPr lang="es-MX" sz="2200" i="1" baseline="-25000" dirty="0">
                <a:latin typeface="Arial" pitchFamily="34" charset="0"/>
                <a:cs typeface="Arial" pitchFamily="34" charset="0"/>
              </a:rPr>
              <a:t>321</a:t>
            </a:r>
            <a:r>
              <a:rPr lang="es-MX" sz="2200" i="1" dirty="0">
                <a:latin typeface="Arial" pitchFamily="34" charset="0"/>
                <a:cs typeface="Arial" pitchFamily="34" charset="0"/>
              </a:rPr>
              <a:t>Ɛ</a:t>
            </a:r>
            <a:r>
              <a:rPr lang="es-MX" sz="2200" i="1" baseline="-25000" dirty="0">
                <a:latin typeface="Arial" pitchFamily="34" charset="0"/>
                <a:cs typeface="Arial" pitchFamily="34" charset="0"/>
              </a:rPr>
              <a:t>132</a:t>
            </a:r>
          </a:p>
          <a:p>
            <a:pPr algn="ctr"/>
            <a:endParaRPr lang="es-MX" sz="10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500" dirty="0">
                <a:latin typeface="Arial" pitchFamily="34" charset="0"/>
                <a:cs typeface="Arial" pitchFamily="34" charset="0"/>
              </a:rPr>
              <a:t>= (1)(1)+ (-1)(-1)+ (-1)(-1)+ (1)(1)+ (1)(1)+ (-1)(-1)=</a:t>
            </a:r>
            <a:r>
              <a:rPr lang="es-MX" sz="2500" dirty="0" smtClean="0">
                <a:latin typeface="Arial" pitchFamily="34" charset="0"/>
                <a:cs typeface="Arial" pitchFamily="34" charset="0"/>
              </a:rPr>
              <a:t>6</a:t>
            </a:r>
            <a:endParaRPr lang="es-MX" sz="25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3 Título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997279"/>
          </a:xfrm>
          <a:solidFill>
            <a:schemeClr val="accent3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MX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Ejemplo</a:t>
            </a:r>
            <a:endParaRPr lang="es-MX" sz="3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11" name="Rectangle 3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55590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39552" y="548680"/>
            <a:ext cx="8064896" cy="478592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2500" dirty="0">
                <a:latin typeface="Arial" pitchFamily="34" charset="0"/>
                <a:cs typeface="Arial" pitchFamily="34" charset="0"/>
              </a:rPr>
              <a:t>-Usar la notación </a:t>
            </a:r>
            <a:r>
              <a:rPr lang="es-MX" sz="2500" dirty="0" err="1">
                <a:latin typeface="Arial" pitchFamily="34" charset="0"/>
                <a:cs typeface="Arial" pitchFamily="34" charset="0"/>
              </a:rPr>
              <a:t>indicial</a:t>
            </a:r>
            <a:r>
              <a:rPr lang="es-MX" sz="2500" dirty="0">
                <a:latin typeface="Arial" pitchFamily="34" charset="0"/>
                <a:cs typeface="Arial" pitchFamily="34" charset="0"/>
              </a:rPr>
              <a:t> para probar la siguiente identidad vectorial</a:t>
            </a:r>
          </a:p>
          <a:p>
            <a:pPr algn="ctr"/>
            <a:r>
              <a:rPr lang="es-MX" sz="2500" b="1" dirty="0" err="1">
                <a:latin typeface="Arial" pitchFamily="34" charset="0"/>
                <a:cs typeface="Arial" pitchFamily="34" charset="0"/>
              </a:rPr>
              <a:t>a</a:t>
            </a:r>
            <a:r>
              <a:rPr lang="es-MX" sz="2500" dirty="0" err="1">
                <a:latin typeface="Arial" pitchFamily="34" charset="0"/>
                <a:cs typeface="Arial" pitchFamily="34" charset="0"/>
              </a:rPr>
              <a:t>X</a:t>
            </a:r>
            <a:r>
              <a:rPr lang="es-MX" sz="2500" dirty="0">
                <a:latin typeface="Arial" pitchFamily="34" charset="0"/>
                <a:cs typeface="Arial" pitchFamily="34" charset="0"/>
              </a:rPr>
              <a:t>(</a:t>
            </a:r>
            <a:r>
              <a:rPr lang="es-MX" sz="2500" b="1" dirty="0" err="1">
                <a:latin typeface="Arial" pitchFamily="34" charset="0"/>
                <a:cs typeface="Arial" pitchFamily="34" charset="0"/>
              </a:rPr>
              <a:t>b</a:t>
            </a:r>
            <a:r>
              <a:rPr lang="es-MX" sz="2500" dirty="0" err="1">
                <a:latin typeface="Arial" pitchFamily="34" charset="0"/>
                <a:cs typeface="Arial" pitchFamily="34" charset="0"/>
              </a:rPr>
              <a:t>X</a:t>
            </a:r>
            <a:r>
              <a:rPr lang="es-MX" sz="2500" b="1" dirty="0" err="1">
                <a:latin typeface="Arial" pitchFamily="34" charset="0"/>
                <a:cs typeface="Arial" pitchFamily="34" charset="0"/>
              </a:rPr>
              <a:t>c</a:t>
            </a:r>
            <a:r>
              <a:rPr lang="es-MX" sz="2500" dirty="0">
                <a:latin typeface="Arial" pitchFamily="34" charset="0"/>
                <a:cs typeface="Arial" pitchFamily="34" charset="0"/>
              </a:rPr>
              <a:t>)=(</a:t>
            </a:r>
            <a:r>
              <a:rPr lang="es-MX" sz="2500" b="1" dirty="0">
                <a:latin typeface="Arial" pitchFamily="34" charset="0"/>
                <a:cs typeface="Arial" pitchFamily="34" charset="0"/>
              </a:rPr>
              <a:t>a</a:t>
            </a:r>
            <a:r>
              <a:rPr lang="es-MX" sz="2500" dirty="0">
                <a:latin typeface="Arial" pitchFamily="34" charset="0"/>
                <a:cs typeface="Arial" pitchFamily="34" charset="0"/>
              </a:rPr>
              <a:t>*</a:t>
            </a:r>
            <a:r>
              <a:rPr lang="es-MX" sz="2500" b="1" dirty="0">
                <a:latin typeface="Arial" pitchFamily="34" charset="0"/>
                <a:cs typeface="Arial" pitchFamily="34" charset="0"/>
              </a:rPr>
              <a:t>c</a:t>
            </a:r>
            <a:r>
              <a:rPr lang="es-MX" sz="2500" dirty="0">
                <a:latin typeface="Arial" pitchFamily="34" charset="0"/>
                <a:cs typeface="Arial" pitchFamily="34" charset="0"/>
              </a:rPr>
              <a:t>)</a:t>
            </a:r>
            <a:r>
              <a:rPr lang="es-MX" sz="2500" b="1" dirty="0">
                <a:latin typeface="Arial" pitchFamily="34" charset="0"/>
                <a:cs typeface="Arial" pitchFamily="34" charset="0"/>
              </a:rPr>
              <a:t>b</a:t>
            </a:r>
            <a:r>
              <a:rPr lang="es-MX" sz="2500" dirty="0">
                <a:latin typeface="Arial" pitchFamily="34" charset="0"/>
                <a:cs typeface="Arial" pitchFamily="34" charset="0"/>
              </a:rPr>
              <a:t>-(</a:t>
            </a:r>
            <a:r>
              <a:rPr lang="es-MX" sz="2500" b="1" dirty="0">
                <a:latin typeface="Arial" pitchFamily="34" charset="0"/>
                <a:cs typeface="Arial" pitchFamily="34" charset="0"/>
              </a:rPr>
              <a:t>a</a:t>
            </a:r>
            <a:r>
              <a:rPr lang="es-MX" sz="2500" dirty="0">
                <a:latin typeface="Arial" pitchFamily="34" charset="0"/>
                <a:cs typeface="Arial" pitchFamily="34" charset="0"/>
              </a:rPr>
              <a:t>*</a:t>
            </a:r>
            <a:r>
              <a:rPr lang="es-MX" sz="2500" b="1" dirty="0">
                <a:latin typeface="Arial" pitchFamily="34" charset="0"/>
                <a:cs typeface="Arial" pitchFamily="34" charset="0"/>
              </a:rPr>
              <a:t>b</a:t>
            </a:r>
            <a:r>
              <a:rPr lang="es-MX" sz="2500" dirty="0">
                <a:latin typeface="Arial" pitchFamily="34" charset="0"/>
                <a:cs typeface="Arial" pitchFamily="34" charset="0"/>
              </a:rPr>
              <a:t>)</a:t>
            </a:r>
            <a:r>
              <a:rPr lang="es-MX" sz="2500" b="1" dirty="0">
                <a:latin typeface="Arial" pitchFamily="34" charset="0"/>
                <a:cs typeface="Arial" pitchFamily="34" charset="0"/>
              </a:rPr>
              <a:t>c</a:t>
            </a:r>
          </a:p>
          <a:p>
            <a:pPr algn="ctr"/>
            <a:endParaRPr lang="es-MX" sz="2500" dirty="0">
              <a:latin typeface="Arial" pitchFamily="34" charset="0"/>
              <a:cs typeface="Arial" pitchFamily="34" charset="0"/>
            </a:endParaRPr>
          </a:p>
          <a:p>
            <a:r>
              <a:rPr lang="es-MX" sz="2500" dirty="0">
                <a:latin typeface="Arial" pitchFamily="34" charset="0"/>
                <a:cs typeface="Arial" pitchFamily="34" charset="0"/>
              </a:rPr>
              <a:t>Sea </a:t>
            </a:r>
            <a:r>
              <a:rPr lang="es-MX" sz="2500" b="1" dirty="0">
                <a:latin typeface="Arial" pitchFamily="34" charset="0"/>
                <a:cs typeface="Arial" pitchFamily="34" charset="0"/>
              </a:rPr>
              <a:t>v </a:t>
            </a:r>
            <a:r>
              <a:rPr lang="es-MX" sz="2500" dirty="0">
                <a:latin typeface="Arial" pitchFamily="34" charset="0"/>
                <a:cs typeface="Arial" pitchFamily="34" charset="0"/>
              </a:rPr>
              <a:t>= </a:t>
            </a:r>
            <a:r>
              <a:rPr lang="es-MX" sz="2500" b="1" dirty="0">
                <a:latin typeface="Arial" pitchFamily="34" charset="0"/>
                <a:cs typeface="Arial" pitchFamily="34" charset="0"/>
              </a:rPr>
              <a:t>b </a:t>
            </a:r>
            <a:r>
              <a:rPr lang="es-MX" sz="2500" dirty="0">
                <a:latin typeface="Arial" pitchFamily="34" charset="0"/>
                <a:cs typeface="Arial" pitchFamily="34" charset="0"/>
              </a:rPr>
              <a:t>X </a:t>
            </a:r>
            <a:r>
              <a:rPr lang="es-MX" sz="2500" b="1" dirty="0">
                <a:latin typeface="Arial" pitchFamily="34" charset="0"/>
                <a:cs typeface="Arial" pitchFamily="34" charset="0"/>
              </a:rPr>
              <a:t>c </a:t>
            </a:r>
            <a:r>
              <a:rPr lang="es-MX" sz="2500" dirty="0">
                <a:latin typeface="Arial" pitchFamily="34" charset="0"/>
                <a:cs typeface="Arial" pitchFamily="34" charset="0"/>
              </a:rPr>
              <a:t> entonces </a:t>
            </a:r>
            <a:r>
              <a:rPr lang="es-MX" sz="2500" i="1" dirty="0">
                <a:latin typeface="Arial" pitchFamily="34" charset="0"/>
                <a:cs typeface="Arial" pitchFamily="34" charset="0"/>
              </a:rPr>
              <a:t>v</a:t>
            </a:r>
            <a:r>
              <a:rPr lang="es-MX" sz="2500" i="1" baseline="-25000" dirty="0">
                <a:latin typeface="Arial" pitchFamily="34" charset="0"/>
                <a:cs typeface="Arial" pitchFamily="34" charset="0"/>
              </a:rPr>
              <a:t>i</a:t>
            </a:r>
            <a:r>
              <a:rPr lang="es-MX" sz="2500" dirty="0">
                <a:latin typeface="Arial" pitchFamily="34" charset="0"/>
                <a:cs typeface="Arial" pitchFamily="34" charset="0"/>
              </a:rPr>
              <a:t>=</a:t>
            </a:r>
            <a:r>
              <a:rPr lang="es-MX" sz="2500" i="1" dirty="0" err="1">
                <a:latin typeface="Arial" pitchFamily="34" charset="0"/>
                <a:cs typeface="Arial" pitchFamily="34" charset="0"/>
              </a:rPr>
              <a:t>ɛ</a:t>
            </a:r>
            <a:r>
              <a:rPr lang="es-MX" sz="2500" i="1" baseline="-25000" dirty="0" err="1">
                <a:latin typeface="Arial" pitchFamily="34" charset="0"/>
                <a:cs typeface="Arial" pitchFamily="34" charset="0"/>
              </a:rPr>
              <a:t>ijk</a:t>
            </a:r>
            <a:r>
              <a:rPr lang="es-MX" sz="2500" i="1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500" i="1" dirty="0" err="1">
                <a:latin typeface="Arial" pitchFamily="34" charset="0"/>
                <a:cs typeface="Arial" pitchFamily="34" charset="0"/>
              </a:rPr>
              <a:t>b</a:t>
            </a:r>
            <a:r>
              <a:rPr lang="es-MX" sz="2500" i="1" baseline="-25000" dirty="0" err="1">
                <a:latin typeface="Arial" pitchFamily="34" charset="0"/>
                <a:cs typeface="Arial" pitchFamily="34" charset="0"/>
              </a:rPr>
              <a:t>i</a:t>
            </a:r>
            <a:r>
              <a:rPr lang="es-MX" sz="2500" i="1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500" i="1" dirty="0" err="1">
                <a:latin typeface="Arial" pitchFamily="34" charset="0"/>
                <a:cs typeface="Arial" pitchFamily="34" charset="0"/>
              </a:rPr>
              <a:t>c</a:t>
            </a:r>
            <a:r>
              <a:rPr lang="es-MX" sz="2500" i="1" baseline="-25000" dirty="0" err="1">
                <a:latin typeface="Arial" pitchFamily="34" charset="0"/>
                <a:cs typeface="Arial" pitchFamily="34" charset="0"/>
              </a:rPr>
              <a:t>k</a:t>
            </a:r>
            <a:r>
              <a:rPr lang="es-MX" sz="2500" i="1" dirty="0">
                <a:latin typeface="Arial" pitchFamily="34" charset="0"/>
                <a:cs typeface="Arial" pitchFamily="34" charset="0"/>
              </a:rPr>
              <a:t>; </a:t>
            </a:r>
            <a:r>
              <a:rPr lang="es-MX" sz="2500" dirty="0">
                <a:latin typeface="Arial" pitchFamily="34" charset="0"/>
                <a:cs typeface="Arial" pitchFamily="34" charset="0"/>
              </a:rPr>
              <a:t>y si </a:t>
            </a:r>
            <a:r>
              <a:rPr lang="es-MX" sz="2500" b="1" dirty="0">
                <a:latin typeface="Arial" pitchFamily="34" charset="0"/>
                <a:cs typeface="Arial" pitchFamily="34" charset="0"/>
              </a:rPr>
              <a:t>a </a:t>
            </a:r>
            <a:r>
              <a:rPr lang="es-MX" sz="2500" dirty="0">
                <a:latin typeface="Arial" pitchFamily="34" charset="0"/>
                <a:cs typeface="Arial" pitchFamily="34" charset="0"/>
              </a:rPr>
              <a:t>x </a:t>
            </a:r>
            <a:r>
              <a:rPr lang="es-MX" sz="2500" b="1" dirty="0">
                <a:latin typeface="Arial" pitchFamily="34" charset="0"/>
                <a:cs typeface="Arial" pitchFamily="34" charset="0"/>
              </a:rPr>
              <a:t>v </a:t>
            </a:r>
            <a:r>
              <a:rPr lang="es-MX" sz="2500" dirty="0">
                <a:latin typeface="Arial" pitchFamily="34" charset="0"/>
                <a:cs typeface="Arial" pitchFamily="34" charset="0"/>
              </a:rPr>
              <a:t>= </a:t>
            </a:r>
            <a:r>
              <a:rPr lang="es-MX" sz="2500" b="1" dirty="0">
                <a:latin typeface="Arial" pitchFamily="34" charset="0"/>
                <a:cs typeface="Arial" pitchFamily="34" charset="0"/>
              </a:rPr>
              <a:t>w, </a:t>
            </a:r>
            <a:r>
              <a:rPr lang="es-MX" sz="2500" dirty="0" smtClean="0">
                <a:latin typeface="Arial" pitchFamily="34" charset="0"/>
                <a:cs typeface="Arial" pitchFamily="34" charset="0"/>
              </a:rPr>
              <a:t>entonces</a:t>
            </a:r>
            <a:endParaRPr lang="es-MX" sz="4000" dirty="0">
              <a:solidFill>
                <a:schemeClr val="tx1"/>
              </a:solidFill>
            </a:endParaRPr>
          </a:p>
          <a:p>
            <a:endParaRPr lang="es-MX" sz="4000" dirty="0">
              <a:solidFill>
                <a:schemeClr val="tx1"/>
              </a:solidFill>
            </a:endParaRPr>
          </a:p>
          <a:p>
            <a:endParaRPr lang="es-MX" sz="4000" dirty="0">
              <a:solidFill>
                <a:schemeClr val="tx1"/>
              </a:solidFill>
            </a:endParaRPr>
          </a:p>
          <a:p>
            <a:endParaRPr lang="es-MX" sz="2500" dirty="0" smtClean="0">
              <a:latin typeface="Arial" pitchFamily="34" charset="0"/>
              <a:cs typeface="Arial" pitchFamily="34" charset="0"/>
            </a:endParaRPr>
          </a:p>
          <a:p>
            <a:r>
              <a:rPr lang="es-MX" sz="2500" dirty="0" smtClean="0">
                <a:latin typeface="Arial" pitchFamily="34" charset="0"/>
                <a:cs typeface="Arial" pitchFamily="34" charset="0"/>
              </a:rPr>
              <a:t>Trasladando </a:t>
            </a:r>
            <a:r>
              <a:rPr lang="es-MX" sz="2500" dirty="0">
                <a:latin typeface="Arial" pitchFamily="34" charset="0"/>
                <a:cs typeface="Arial" pitchFamily="34" charset="0"/>
              </a:rPr>
              <a:t>esta expresión a la notación simbólica, </a:t>
            </a:r>
          </a:p>
          <a:p>
            <a:r>
              <a:rPr lang="es-MX" sz="2500" b="1" dirty="0">
                <a:latin typeface="Arial" pitchFamily="34" charset="0"/>
                <a:cs typeface="Arial" pitchFamily="34" charset="0"/>
              </a:rPr>
              <a:t>W= </a:t>
            </a:r>
            <a:r>
              <a:rPr lang="es-MX" sz="2500" b="1" dirty="0" err="1">
                <a:latin typeface="Arial" pitchFamily="34" charset="0"/>
                <a:cs typeface="Arial" pitchFamily="34" charset="0"/>
              </a:rPr>
              <a:t>a</a:t>
            </a:r>
            <a:r>
              <a:rPr lang="es-MX" sz="2500" dirty="0" err="1">
                <a:latin typeface="Arial" pitchFamily="34" charset="0"/>
                <a:cs typeface="Arial" pitchFamily="34" charset="0"/>
              </a:rPr>
              <a:t>X</a:t>
            </a:r>
            <a:r>
              <a:rPr lang="es-MX" sz="2500" dirty="0">
                <a:latin typeface="Arial" pitchFamily="34" charset="0"/>
                <a:cs typeface="Arial" pitchFamily="34" charset="0"/>
              </a:rPr>
              <a:t>(</a:t>
            </a:r>
            <a:r>
              <a:rPr lang="es-MX" sz="2500" b="1" dirty="0" err="1">
                <a:latin typeface="Arial" pitchFamily="34" charset="0"/>
                <a:cs typeface="Arial" pitchFamily="34" charset="0"/>
              </a:rPr>
              <a:t>b</a:t>
            </a:r>
            <a:r>
              <a:rPr lang="es-MX" sz="2500" dirty="0" err="1">
                <a:latin typeface="Arial" pitchFamily="34" charset="0"/>
                <a:cs typeface="Arial" pitchFamily="34" charset="0"/>
              </a:rPr>
              <a:t>X</a:t>
            </a:r>
            <a:r>
              <a:rPr lang="es-MX" sz="2500" b="1" dirty="0" err="1">
                <a:latin typeface="Arial" pitchFamily="34" charset="0"/>
                <a:cs typeface="Arial" pitchFamily="34" charset="0"/>
              </a:rPr>
              <a:t>c</a:t>
            </a:r>
            <a:r>
              <a:rPr lang="es-MX" sz="2500" dirty="0">
                <a:latin typeface="Arial" pitchFamily="34" charset="0"/>
                <a:cs typeface="Arial" pitchFamily="34" charset="0"/>
              </a:rPr>
              <a:t>)=(</a:t>
            </a:r>
            <a:r>
              <a:rPr lang="es-MX" sz="2500" b="1" dirty="0">
                <a:latin typeface="Arial" pitchFamily="34" charset="0"/>
                <a:cs typeface="Arial" pitchFamily="34" charset="0"/>
              </a:rPr>
              <a:t>a</a:t>
            </a:r>
            <a:r>
              <a:rPr lang="es-MX" sz="2500" dirty="0">
                <a:latin typeface="Arial" pitchFamily="34" charset="0"/>
                <a:cs typeface="Arial" pitchFamily="34" charset="0"/>
              </a:rPr>
              <a:t>*</a:t>
            </a:r>
            <a:r>
              <a:rPr lang="es-MX" sz="2500" b="1" dirty="0">
                <a:latin typeface="Arial" pitchFamily="34" charset="0"/>
                <a:cs typeface="Arial" pitchFamily="34" charset="0"/>
              </a:rPr>
              <a:t>c</a:t>
            </a:r>
            <a:r>
              <a:rPr lang="es-MX" sz="2500" dirty="0">
                <a:latin typeface="Arial" pitchFamily="34" charset="0"/>
                <a:cs typeface="Arial" pitchFamily="34" charset="0"/>
              </a:rPr>
              <a:t>)</a:t>
            </a:r>
            <a:r>
              <a:rPr lang="es-MX" sz="2500" b="1" dirty="0">
                <a:latin typeface="Arial" pitchFamily="34" charset="0"/>
                <a:cs typeface="Arial" pitchFamily="34" charset="0"/>
              </a:rPr>
              <a:t>b</a:t>
            </a:r>
            <a:r>
              <a:rPr lang="es-MX" sz="2500" dirty="0">
                <a:latin typeface="Arial" pitchFamily="34" charset="0"/>
                <a:cs typeface="Arial" pitchFamily="34" charset="0"/>
              </a:rPr>
              <a:t>-(</a:t>
            </a:r>
            <a:r>
              <a:rPr lang="es-MX" sz="2500" b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s-MX" sz="2500" dirty="0" smtClean="0">
                <a:latin typeface="Arial" pitchFamily="34" charset="0"/>
                <a:cs typeface="Arial" pitchFamily="34" charset="0"/>
              </a:rPr>
              <a:t>*</a:t>
            </a:r>
            <a:r>
              <a:rPr lang="es-MX" sz="2500" b="1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es-MX" sz="2500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es-MX" sz="2500" b="1" dirty="0" smtClean="0">
                <a:latin typeface="Arial" pitchFamily="34" charset="0"/>
                <a:cs typeface="Arial" pitchFamily="34" charset="0"/>
              </a:rPr>
              <a:t>c</a:t>
            </a:r>
            <a:endParaRPr lang="es-MX" sz="2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16"/>
          <p:cNvSpPr>
            <a:spLocks noChangeArrowheads="1"/>
          </p:cNvSpPr>
          <p:nvPr/>
        </p:nvSpPr>
        <p:spPr bwMode="auto">
          <a:xfrm>
            <a:off x="0" y="31120"/>
            <a:ext cx="26161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s-MX" altLang="es-MX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kumimoji="0" lang="es-MX" alt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3 CuadroTexto"/>
          <p:cNvSpPr txBox="1"/>
          <p:nvPr/>
        </p:nvSpPr>
        <p:spPr>
          <a:xfrm>
            <a:off x="2411760" y="2805896"/>
            <a:ext cx="504056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500" i="1" dirty="0" err="1" smtClean="0">
                <a:latin typeface="Arial" pitchFamily="34" charset="0"/>
                <a:cs typeface="Arial" pitchFamily="34" charset="0"/>
              </a:rPr>
              <a:t>w</a:t>
            </a:r>
            <a:r>
              <a:rPr lang="es-MX" sz="2500" i="1" baseline="-25000" dirty="0" err="1" smtClean="0">
                <a:latin typeface="Arial" pitchFamily="34" charset="0"/>
                <a:cs typeface="Arial" pitchFamily="34" charset="0"/>
              </a:rPr>
              <a:t>p</a:t>
            </a:r>
            <a:r>
              <a:rPr lang="es-MX" sz="25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es-MX" sz="2500" i="1" dirty="0" err="1" smtClean="0">
                <a:latin typeface="Arial" pitchFamily="34" charset="0"/>
                <a:cs typeface="Arial" pitchFamily="34" charset="0"/>
              </a:rPr>
              <a:t>ɛ</a:t>
            </a:r>
            <a:r>
              <a:rPr lang="es-MX" sz="2500" i="1" baseline="-25000" dirty="0" err="1" smtClean="0">
                <a:latin typeface="Arial" pitchFamily="34" charset="0"/>
                <a:cs typeface="Arial" pitchFamily="34" charset="0"/>
              </a:rPr>
              <a:t>qi</a:t>
            </a:r>
            <a:r>
              <a:rPr lang="es-MX" sz="25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500" i="1" dirty="0" err="1" smtClean="0">
                <a:latin typeface="Arial" pitchFamily="34" charset="0"/>
                <a:cs typeface="Arial" pitchFamily="34" charset="0"/>
              </a:rPr>
              <a:t>a</a:t>
            </a:r>
            <a:r>
              <a:rPr lang="es-MX" sz="2500" i="1" baseline="-25000" dirty="0" err="1" smtClean="0">
                <a:latin typeface="Arial" pitchFamily="34" charset="0"/>
                <a:cs typeface="Arial" pitchFamily="34" charset="0"/>
              </a:rPr>
              <a:t>q</a:t>
            </a:r>
            <a:r>
              <a:rPr lang="es-MX" sz="25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500" i="1" dirty="0" err="1" smtClean="0">
                <a:latin typeface="Arial" pitchFamily="34" charset="0"/>
                <a:cs typeface="Arial" pitchFamily="34" charset="0"/>
              </a:rPr>
              <a:t>ɛ</a:t>
            </a:r>
            <a:r>
              <a:rPr lang="es-MX" sz="2500" i="1" baseline="-25000" dirty="0" err="1" smtClean="0">
                <a:latin typeface="Arial" pitchFamily="34" charset="0"/>
                <a:cs typeface="Arial" pitchFamily="34" charset="0"/>
              </a:rPr>
              <a:t>ijk</a:t>
            </a:r>
            <a:r>
              <a:rPr lang="es-MX" sz="2500" i="1" dirty="0" err="1" smtClean="0">
                <a:latin typeface="Arial" pitchFamily="34" charset="0"/>
                <a:cs typeface="Arial" pitchFamily="34" charset="0"/>
              </a:rPr>
              <a:t>b</a:t>
            </a:r>
            <a:r>
              <a:rPr lang="es-MX" sz="2500" i="1" baseline="-25000" dirty="0" err="1" smtClean="0">
                <a:latin typeface="Arial" pitchFamily="34" charset="0"/>
                <a:cs typeface="Arial" pitchFamily="34" charset="0"/>
              </a:rPr>
              <a:t>j</a:t>
            </a:r>
            <a:r>
              <a:rPr lang="es-MX" sz="2500" i="1" dirty="0" err="1" smtClean="0">
                <a:latin typeface="Arial" pitchFamily="34" charset="0"/>
                <a:cs typeface="Arial" pitchFamily="34" charset="0"/>
              </a:rPr>
              <a:t>c</a:t>
            </a:r>
            <a:r>
              <a:rPr lang="es-MX" sz="2500" i="1" baseline="-25000" dirty="0" err="1" smtClean="0">
                <a:latin typeface="Arial" pitchFamily="34" charset="0"/>
                <a:cs typeface="Arial" pitchFamily="34" charset="0"/>
              </a:rPr>
              <a:t>k</a:t>
            </a:r>
            <a:endParaRPr lang="es-MX" sz="2500" i="1" baseline="-25000" dirty="0" smtClean="0">
              <a:latin typeface="Arial" pitchFamily="34" charset="0"/>
              <a:cs typeface="Arial" pitchFamily="34" charset="0"/>
            </a:endParaRPr>
          </a:p>
          <a:p>
            <a:r>
              <a:rPr lang="es-MX" sz="2500" i="1" baseline="-250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s-MX" sz="2500" i="1" dirty="0" smtClean="0">
                <a:latin typeface="Arial" pitchFamily="34" charset="0"/>
                <a:cs typeface="Arial" pitchFamily="34" charset="0"/>
              </a:rPr>
              <a:t>=(</a:t>
            </a:r>
            <a:r>
              <a:rPr lang="el-GR" sz="2500" i="1" dirty="0" smtClean="0">
                <a:latin typeface="Arial" pitchFamily="34" charset="0"/>
                <a:cs typeface="Arial" pitchFamily="34" charset="0"/>
              </a:rPr>
              <a:t>δ</a:t>
            </a:r>
            <a:r>
              <a:rPr lang="es-MX" sz="2500" i="1" baseline="-25000" dirty="0" err="1" smtClean="0">
                <a:latin typeface="Arial" pitchFamily="34" charset="0"/>
                <a:cs typeface="Arial" pitchFamily="34" charset="0"/>
              </a:rPr>
              <a:t>pj</a:t>
            </a:r>
            <a:r>
              <a:rPr lang="es-MX" sz="25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500" i="1" dirty="0" smtClean="0">
                <a:latin typeface="Arial" pitchFamily="34" charset="0"/>
                <a:cs typeface="Arial" pitchFamily="34" charset="0"/>
              </a:rPr>
              <a:t>δ</a:t>
            </a:r>
            <a:r>
              <a:rPr lang="es-MX" sz="2500" i="1" baseline="-25000" dirty="0" err="1" smtClean="0">
                <a:latin typeface="Arial" pitchFamily="34" charset="0"/>
                <a:cs typeface="Arial" pitchFamily="34" charset="0"/>
              </a:rPr>
              <a:t>pj</a:t>
            </a:r>
            <a:r>
              <a:rPr lang="es-MX" sz="2500" i="1" dirty="0" smtClean="0">
                <a:latin typeface="Arial" pitchFamily="34" charset="0"/>
                <a:cs typeface="Arial" pitchFamily="34" charset="0"/>
              </a:rPr>
              <a:t> - </a:t>
            </a:r>
            <a:r>
              <a:rPr lang="el-GR" sz="2500" i="1" dirty="0" smtClean="0">
                <a:latin typeface="Arial" pitchFamily="34" charset="0"/>
                <a:cs typeface="Arial" pitchFamily="34" charset="0"/>
              </a:rPr>
              <a:t>δ</a:t>
            </a:r>
            <a:r>
              <a:rPr lang="es-MX" sz="2500" i="1" baseline="-25000" dirty="0" err="1" smtClean="0">
                <a:latin typeface="Arial" pitchFamily="34" charset="0"/>
                <a:cs typeface="Arial" pitchFamily="34" charset="0"/>
              </a:rPr>
              <a:t>pj</a:t>
            </a:r>
            <a:r>
              <a:rPr lang="el-GR" sz="2500" i="1" dirty="0" smtClean="0">
                <a:latin typeface="Arial" pitchFamily="34" charset="0"/>
                <a:cs typeface="Arial" pitchFamily="34" charset="0"/>
              </a:rPr>
              <a:t> δ</a:t>
            </a:r>
            <a:r>
              <a:rPr lang="es-MX" sz="2500" i="1" baseline="-25000" dirty="0" err="1" smtClean="0">
                <a:latin typeface="Arial" pitchFamily="34" charset="0"/>
                <a:cs typeface="Arial" pitchFamily="34" charset="0"/>
              </a:rPr>
              <a:t>pj</a:t>
            </a:r>
            <a:r>
              <a:rPr lang="es-MX" sz="2500" i="1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es-MX" sz="2500" i="1" dirty="0" err="1" smtClean="0">
                <a:latin typeface="Arial" pitchFamily="34" charset="0"/>
                <a:cs typeface="Arial" pitchFamily="34" charset="0"/>
              </a:rPr>
              <a:t>a</a:t>
            </a:r>
            <a:r>
              <a:rPr lang="es-MX" sz="2500" i="1" baseline="-25000" dirty="0" err="1" smtClean="0">
                <a:latin typeface="Arial" pitchFamily="34" charset="0"/>
                <a:cs typeface="Arial" pitchFamily="34" charset="0"/>
              </a:rPr>
              <a:t>q</a:t>
            </a:r>
            <a:r>
              <a:rPr lang="es-MX" sz="2500" i="1" dirty="0" err="1" smtClean="0">
                <a:latin typeface="Arial" pitchFamily="34" charset="0"/>
                <a:cs typeface="Arial" pitchFamily="34" charset="0"/>
              </a:rPr>
              <a:t>b</a:t>
            </a:r>
            <a:r>
              <a:rPr lang="es-MX" sz="2500" i="1" baseline="-25000" dirty="0" err="1" smtClean="0">
                <a:latin typeface="Arial" pitchFamily="34" charset="0"/>
                <a:cs typeface="Arial" pitchFamily="34" charset="0"/>
              </a:rPr>
              <a:t>j</a:t>
            </a:r>
            <a:r>
              <a:rPr lang="es-MX" sz="2500" i="1" dirty="0" err="1" smtClean="0">
                <a:latin typeface="Arial" pitchFamily="34" charset="0"/>
                <a:cs typeface="Arial" pitchFamily="34" charset="0"/>
              </a:rPr>
              <a:t>c</a:t>
            </a:r>
            <a:r>
              <a:rPr lang="es-MX" sz="2500" i="1" baseline="-25000" dirty="0" err="1" smtClean="0">
                <a:latin typeface="Arial" pitchFamily="34" charset="0"/>
                <a:cs typeface="Arial" pitchFamily="34" charset="0"/>
              </a:rPr>
              <a:t>k</a:t>
            </a:r>
            <a:endParaRPr lang="es-MX" sz="2500" i="1" baseline="-25000" dirty="0" smtClean="0">
              <a:latin typeface="Arial" pitchFamily="34" charset="0"/>
              <a:cs typeface="Arial" pitchFamily="34" charset="0"/>
            </a:endParaRPr>
          </a:p>
          <a:p>
            <a:r>
              <a:rPr lang="es-MX" sz="2500" i="1" dirty="0" smtClean="0">
                <a:latin typeface="Arial" pitchFamily="34" charset="0"/>
                <a:cs typeface="Arial" pitchFamily="34" charset="0"/>
              </a:rPr>
              <a:t>    =</a:t>
            </a:r>
            <a:r>
              <a:rPr lang="es-MX" sz="2500" i="1" dirty="0" err="1" smtClean="0">
                <a:latin typeface="Arial" pitchFamily="34" charset="0"/>
                <a:cs typeface="Arial" pitchFamily="34" charset="0"/>
              </a:rPr>
              <a:t>a</a:t>
            </a:r>
            <a:r>
              <a:rPr lang="es-MX" sz="2500" i="1" baseline="-25000" dirty="0" err="1" smtClean="0">
                <a:latin typeface="Arial" pitchFamily="34" charset="0"/>
                <a:cs typeface="Arial" pitchFamily="34" charset="0"/>
              </a:rPr>
              <a:t>q</a:t>
            </a:r>
            <a:r>
              <a:rPr lang="es-MX" sz="2500" i="1" dirty="0" err="1" smtClean="0">
                <a:latin typeface="Arial" pitchFamily="34" charset="0"/>
                <a:cs typeface="Arial" pitchFamily="34" charset="0"/>
              </a:rPr>
              <a:t>b</a:t>
            </a:r>
            <a:r>
              <a:rPr lang="es-MX" sz="2500" i="1" baseline="-25000" dirty="0" err="1" smtClean="0">
                <a:latin typeface="Arial" pitchFamily="34" charset="0"/>
                <a:cs typeface="Arial" pitchFamily="34" charset="0"/>
              </a:rPr>
              <a:t>p</a:t>
            </a:r>
            <a:r>
              <a:rPr lang="es-MX" sz="2500" i="1" dirty="0" err="1" smtClean="0">
                <a:latin typeface="Arial" pitchFamily="34" charset="0"/>
                <a:cs typeface="Arial" pitchFamily="34" charset="0"/>
              </a:rPr>
              <a:t>c</a:t>
            </a:r>
            <a:r>
              <a:rPr lang="es-MX" sz="2500" i="1" baseline="-25000" dirty="0" err="1" smtClean="0">
                <a:latin typeface="Arial" pitchFamily="34" charset="0"/>
                <a:cs typeface="Arial" pitchFamily="34" charset="0"/>
              </a:rPr>
              <a:t>q</a:t>
            </a:r>
            <a:r>
              <a:rPr lang="es-MX" sz="2500" i="1" dirty="0" err="1" smtClean="0">
                <a:latin typeface="Arial" pitchFamily="34" charset="0"/>
                <a:cs typeface="Arial" pitchFamily="34" charset="0"/>
              </a:rPr>
              <a:t>-a</a:t>
            </a:r>
            <a:r>
              <a:rPr lang="es-MX" sz="2500" i="1" baseline="-25000" dirty="0" err="1" smtClean="0">
                <a:latin typeface="Arial" pitchFamily="34" charset="0"/>
                <a:cs typeface="Arial" pitchFamily="34" charset="0"/>
              </a:rPr>
              <a:t>q</a:t>
            </a:r>
            <a:r>
              <a:rPr lang="es-MX" sz="2500" i="1" dirty="0" err="1" smtClean="0">
                <a:latin typeface="Arial" pitchFamily="34" charset="0"/>
                <a:cs typeface="Arial" pitchFamily="34" charset="0"/>
              </a:rPr>
              <a:t>b</a:t>
            </a:r>
            <a:r>
              <a:rPr lang="es-MX" sz="2500" i="1" baseline="-25000" dirty="0" err="1" smtClean="0">
                <a:latin typeface="Arial" pitchFamily="34" charset="0"/>
                <a:cs typeface="Arial" pitchFamily="34" charset="0"/>
              </a:rPr>
              <a:t>q</a:t>
            </a:r>
            <a:r>
              <a:rPr lang="es-MX" sz="2500" i="1" dirty="0" err="1" smtClean="0">
                <a:latin typeface="Arial" pitchFamily="34" charset="0"/>
                <a:cs typeface="Arial" pitchFamily="34" charset="0"/>
              </a:rPr>
              <a:t>c</a:t>
            </a:r>
            <a:r>
              <a:rPr lang="es-MX" sz="2500" i="1" baseline="-25000" dirty="0" err="1" smtClean="0">
                <a:latin typeface="Arial" pitchFamily="34" charset="0"/>
                <a:cs typeface="Arial" pitchFamily="34" charset="0"/>
              </a:rPr>
              <a:t>p</a:t>
            </a:r>
            <a:endParaRPr lang="es-MX" sz="2500" i="1" baseline="-25000" dirty="0" smtClean="0">
              <a:latin typeface="Arial" pitchFamily="34" charset="0"/>
              <a:cs typeface="Arial" pitchFamily="34" charset="0"/>
            </a:endParaRPr>
          </a:p>
          <a:p>
            <a:r>
              <a:rPr lang="es-MX" sz="2500" i="1" dirty="0" smtClean="0">
                <a:latin typeface="Arial" pitchFamily="34" charset="0"/>
                <a:cs typeface="Arial" pitchFamily="34" charset="0"/>
              </a:rPr>
              <a:t>    =(</a:t>
            </a:r>
            <a:r>
              <a:rPr lang="es-MX" sz="2500" i="1" dirty="0" err="1" smtClean="0">
                <a:latin typeface="Arial" pitchFamily="34" charset="0"/>
                <a:cs typeface="Arial" pitchFamily="34" charset="0"/>
              </a:rPr>
              <a:t>a</a:t>
            </a:r>
            <a:r>
              <a:rPr lang="es-MX" sz="2500" i="1" baseline="-25000" dirty="0" err="1" smtClean="0">
                <a:latin typeface="Arial" pitchFamily="34" charset="0"/>
                <a:cs typeface="Arial" pitchFamily="34" charset="0"/>
              </a:rPr>
              <a:t>q</a:t>
            </a:r>
            <a:r>
              <a:rPr lang="es-MX" sz="2500" i="1" dirty="0" err="1" smtClean="0">
                <a:latin typeface="Arial" pitchFamily="34" charset="0"/>
                <a:cs typeface="Arial" pitchFamily="34" charset="0"/>
              </a:rPr>
              <a:t>c</a:t>
            </a:r>
            <a:r>
              <a:rPr lang="es-MX" sz="2500" i="1" baseline="-25000" dirty="0" err="1" smtClean="0">
                <a:latin typeface="Arial" pitchFamily="34" charset="0"/>
                <a:cs typeface="Arial" pitchFamily="34" charset="0"/>
              </a:rPr>
              <a:t>li</a:t>
            </a:r>
            <a:r>
              <a:rPr lang="es-MX" sz="2500" i="1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es-MX" sz="2500" i="1" dirty="0" err="1" smtClean="0">
                <a:latin typeface="Arial" pitchFamily="34" charset="0"/>
                <a:cs typeface="Arial" pitchFamily="34" charset="0"/>
              </a:rPr>
              <a:t>b</a:t>
            </a:r>
            <a:r>
              <a:rPr lang="es-MX" sz="2500" i="1" baseline="-25000" dirty="0" err="1" smtClean="0">
                <a:latin typeface="Arial" pitchFamily="34" charset="0"/>
                <a:cs typeface="Arial" pitchFamily="34" charset="0"/>
              </a:rPr>
              <a:t>p</a:t>
            </a:r>
            <a:r>
              <a:rPr lang="es-MX" sz="2500" i="1" dirty="0" smtClean="0">
                <a:latin typeface="Arial" pitchFamily="34" charset="0"/>
                <a:cs typeface="Arial" pitchFamily="34" charset="0"/>
              </a:rPr>
              <a:t>-(</a:t>
            </a:r>
            <a:r>
              <a:rPr lang="es-MX" sz="2500" i="1" dirty="0" err="1" smtClean="0">
                <a:latin typeface="Arial" pitchFamily="34" charset="0"/>
                <a:cs typeface="Arial" pitchFamily="34" charset="0"/>
              </a:rPr>
              <a:t>a</a:t>
            </a:r>
            <a:r>
              <a:rPr lang="es-MX" sz="2500" i="1" baseline="-25000" dirty="0" err="1" smtClean="0">
                <a:latin typeface="Arial" pitchFamily="34" charset="0"/>
                <a:cs typeface="Arial" pitchFamily="34" charset="0"/>
              </a:rPr>
              <a:t>q</a:t>
            </a:r>
            <a:r>
              <a:rPr lang="es-MX" sz="2500" i="1" dirty="0" err="1" smtClean="0">
                <a:latin typeface="Arial" pitchFamily="34" charset="0"/>
                <a:cs typeface="Arial" pitchFamily="34" charset="0"/>
              </a:rPr>
              <a:t>b</a:t>
            </a:r>
            <a:r>
              <a:rPr lang="es-MX" sz="2500" i="1" baseline="-25000" dirty="0" err="1" smtClean="0">
                <a:latin typeface="Arial" pitchFamily="34" charset="0"/>
                <a:cs typeface="Arial" pitchFamily="34" charset="0"/>
              </a:rPr>
              <a:t>q</a:t>
            </a:r>
            <a:r>
              <a:rPr lang="es-MX" sz="2500" i="1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es-MX" sz="2500" i="1" dirty="0" err="1" smtClean="0">
                <a:latin typeface="Arial" pitchFamily="34" charset="0"/>
                <a:cs typeface="Arial" pitchFamily="34" charset="0"/>
              </a:rPr>
              <a:t>c</a:t>
            </a:r>
            <a:r>
              <a:rPr lang="es-MX" sz="2500" i="1" baseline="-25000" dirty="0" err="1" smtClean="0">
                <a:latin typeface="Arial" pitchFamily="34" charset="0"/>
                <a:cs typeface="Arial" pitchFamily="34" charset="0"/>
              </a:rPr>
              <a:t>ir</a:t>
            </a:r>
            <a:r>
              <a:rPr lang="es-MX" sz="2500" i="1" dirty="0" smtClean="0">
                <a:latin typeface="Arial" pitchFamily="34" charset="0"/>
                <a:cs typeface="Arial" pitchFamily="34" charset="0"/>
              </a:rPr>
              <a:t> </a:t>
            </a:r>
            <a:endParaRPr lang="es-MX" sz="25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4039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39097" y="1340768"/>
            <a:ext cx="8237359" cy="387798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MX" sz="2800" dirty="0">
                <a:latin typeface="Arial" pitchFamily="34" charset="0"/>
                <a:cs typeface="Arial" pitchFamily="34" charset="0"/>
              </a:rPr>
              <a:t>Calcular y comprobar las expresiones siguientes en las que interviene la delta de </a:t>
            </a:r>
            <a:r>
              <a:rPr lang="es-MX" sz="2800" dirty="0" err="1">
                <a:latin typeface="Arial" pitchFamily="34" charset="0"/>
                <a:cs typeface="Arial" pitchFamily="34" charset="0"/>
              </a:rPr>
              <a:t>Kronecker</a:t>
            </a:r>
            <a:r>
              <a:rPr lang="es-MX" sz="2800" dirty="0">
                <a:latin typeface="Arial" pitchFamily="34" charset="0"/>
                <a:cs typeface="Arial" pitchFamily="34" charset="0"/>
              </a:rPr>
              <a:t> para índices de orden tres</a:t>
            </a:r>
          </a:p>
          <a:p>
            <a:pPr algn="just"/>
            <a:endParaRPr lang="es-MX" sz="2700" dirty="0" smtClean="0">
              <a:solidFill>
                <a:schemeClr val="tx1"/>
              </a:solidFill>
              <a:latin typeface="Cambria Math"/>
            </a:endParaRPr>
          </a:p>
          <a:p>
            <a:pPr algn="just"/>
            <a:endParaRPr lang="es-MX" sz="2700" dirty="0">
              <a:solidFill>
                <a:schemeClr val="tx1"/>
              </a:solidFill>
              <a:latin typeface="Cambria Math"/>
            </a:endParaRPr>
          </a:p>
          <a:p>
            <a:pPr algn="just"/>
            <a:endParaRPr lang="es-MX" sz="2700" dirty="0" smtClean="0">
              <a:solidFill>
                <a:schemeClr val="tx1"/>
              </a:solidFill>
              <a:latin typeface="Cambria Math"/>
            </a:endParaRPr>
          </a:p>
          <a:p>
            <a:pPr algn="just"/>
            <a:endParaRPr lang="es-MX" sz="2700" dirty="0">
              <a:solidFill>
                <a:schemeClr val="tx1"/>
              </a:solidFill>
              <a:latin typeface="Cambria Math"/>
            </a:endParaRPr>
          </a:p>
          <a:p>
            <a:pPr algn="just"/>
            <a:endParaRPr lang="es-MX" sz="2700" dirty="0" smtClean="0">
              <a:solidFill>
                <a:schemeClr val="tx1"/>
              </a:solidFill>
              <a:latin typeface="Cambria Math"/>
            </a:endParaRPr>
          </a:p>
          <a:p>
            <a:pPr algn="just"/>
            <a:endParaRPr lang="es-MX" sz="2700" dirty="0" smtClean="0">
              <a:solidFill>
                <a:schemeClr val="tx1"/>
              </a:solidFill>
              <a:latin typeface="Cambria Math"/>
            </a:endParaRPr>
          </a:p>
        </p:txBody>
      </p:sp>
      <p:sp>
        <p:nvSpPr>
          <p:cNvPr id="9" name="Rectangle 56"/>
          <p:cNvSpPr>
            <a:spLocks noChangeArrowheads="1"/>
          </p:cNvSpPr>
          <p:nvPr/>
        </p:nvSpPr>
        <p:spPr bwMode="auto">
          <a:xfrm>
            <a:off x="-108520" y="9148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11" name="Rectangle 5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13" name="Rectangle 6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15" name="Rectangle 6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17" name="5 CuadroTexto"/>
          <p:cNvSpPr txBox="1"/>
          <p:nvPr/>
        </p:nvSpPr>
        <p:spPr>
          <a:xfrm>
            <a:off x="2123728" y="2812767"/>
            <a:ext cx="4680520" cy="2272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lphaLcParenR"/>
            </a:pPr>
            <a:r>
              <a:rPr lang="el-GR" sz="2500" dirty="0" smtClean="0">
                <a:latin typeface="Arial" pitchFamily="34" charset="0"/>
                <a:cs typeface="Arial" pitchFamily="34" charset="0"/>
              </a:rPr>
              <a:t>δ</a:t>
            </a:r>
            <a:r>
              <a:rPr lang="es-MX" sz="2500" baseline="-25000" dirty="0" smtClean="0">
                <a:latin typeface="Arial" pitchFamily="34" charset="0"/>
                <a:cs typeface="Arial" pitchFamily="34" charset="0"/>
              </a:rPr>
              <a:t>11</a:t>
            </a:r>
            <a:r>
              <a:rPr lang="es-MX" sz="2500" dirty="0" smtClean="0">
                <a:latin typeface="Arial" pitchFamily="34" charset="0"/>
                <a:cs typeface="Arial" pitchFamily="34" charset="0"/>
              </a:rPr>
              <a:t>+</a:t>
            </a:r>
            <a:r>
              <a:rPr lang="el-GR" sz="2500" dirty="0" smtClean="0">
                <a:latin typeface="Arial" pitchFamily="34" charset="0"/>
                <a:cs typeface="Arial" pitchFamily="34" charset="0"/>
              </a:rPr>
              <a:t> δ</a:t>
            </a:r>
            <a:r>
              <a:rPr lang="es-MX" sz="2500" baseline="-25000" dirty="0" smtClean="0">
                <a:latin typeface="Arial" pitchFamily="34" charset="0"/>
                <a:cs typeface="Arial" pitchFamily="34" charset="0"/>
              </a:rPr>
              <a:t>22</a:t>
            </a:r>
            <a:r>
              <a:rPr lang="es-MX" sz="2500" dirty="0" smtClean="0">
                <a:latin typeface="Arial" pitchFamily="34" charset="0"/>
                <a:cs typeface="Arial" pitchFamily="34" charset="0"/>
              </a:rPr>
              <a:t>+</a:t>
            </a:r>
            <a:r>
              <a:rPr lang="el-GR" sz="2500" dirty="0" smtClean="0">
                <a:latin typeface="Arial" pitchFamily="34" charset="0"/>
                <a:cs typeface="Arial" pitchFamily="34" charset="0"/>
              </a:rPr>
              <a:t> δ</a:t>
            </a:r>
            <a:r>
              <a:rPr lang="es-MX" sz="2500" baseline="-25000" dirty="0" smtClean="0">
                <a:latin typeface="Arial" pitchFamily="34" charset="0"/>
                <a:cs typeface="Arial" pitchFamily="34" charset="0"/>
              </a:rPr>
              <a:t>33</a:t>
            </a:r>
            <a:r>
              <a:rPr lang="es-MX" sz="2500" dirty="0" smtClean="0">
                <a:latin typeface="Arial" pitchFamily="34" charset="0"/>
                <a:cs typeface="Arial" pitchFamily="34" charset="0"/>
              </a:rPr>
              <a:t>=3</a:t>
            </a:r>
          </a:p>
          <a:p>
            <a:pPr marL="457200" indent="-457200">
              <a:buAutoNum type="alphaLcParenR"/>
            </a:pPr>
            <a:endParaRPr lang="es-MX" sz="25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AutoNum type="alphaLcParenR"/>
            </a:pPr>
            <a:r>
              <a:rPr lang="el-GR" sz="2500" dirty="0" smtClean="0">
                <a:latin typeface="Arial" pitchFamily="34" charset="0"/>
                <a:cs typeface="Arial" pitchFamily="34" charset="0"/>
              </a:rPr>
              <a:t>δ</a:t>
            </a:r>
            <a:r>
              <a:rPr lang="es-MX" sz="2500" baseline="-25000" dirty="0" err="1" smtClean="0">
                <a:latin typeface="Arial" pitchFamily="34" charset="0"/>
                <a:cs typeface="Arial" pitchFamily="34" charset="0"/>
              </a:rPr>
              <a:t>ij</a:t>
            </a:r>
            <a:r>
              <a:rPr lang="el-GR" sz="2500" dirty="0" smtClean="0">
                <a:latin typeface="Arial" pitchFamily="34" charset="0"/>
                <a:cs typeface="Arial" pitchFamily="34" charset="0"/>
              </a:rPr>
              <a:t>δ</a:t>
            </a:r>
            <a:r>
              <a:rPr lang="es-MX" sz="2500" baseline="-25000" dirty="0" err="1" smtClean="0">
                <a:latin typeface="Arial" pitchFamily="34" charset="0"/>
                <a:cs typeface="Arial" pitchFamily="34" charset="0"/>
              </a:rPr>
              <a:t>jk</a:t>
            </a:r>
            <a:r>
              <a:rPr lang="es-MX" sz="25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el-GR" sz="2500" dirty="0" smtClean="0">
                <a:latin typeface="Arial" pitchFamily="34" charset="0"/>
                <a:cs typeface="Arial" pitchFamily="34" charset="0"/>
              </a:rPr>
              <a:t> δ</a:t>
            </a:r>
            <a:r>
              <a:rPr lang="es-MX" sz="2500" baseline="-25000" dirty="0" smtClean="0">
                <a:latin typeface="Arial" pitchFamily="34" charset="0"/>
                <a:cs typeface="Arial" pitchFamily="34" charset="0"/>
              </a:rPr>
              <a:t>i1</a:t>
            </a:r>
            <a:r>
              <a:rPr lang="el-GR" sz="2500" dirty="0" smtClean="0">
                <a:latin typeface="Arial" pitchFamily="34" charset="0"/>
                <a:cs typeface="Arial" pitchFamily="34" charset="0"/>
              </a:rPr>
              <a:t>δ</a:t>
            </a:r>
            <a:r>
              <a:rPr lang="es-MX" sz="2500" baseline="-25000" dirty="0" smtClean="0">
                <a:latin typeface="Arial" pitchFamily="34" charset="0"/>
                <a:cs typeface="Arial" pitchFamily="34" charset="0"/>
              </a:rPr>
              <a:t>1k</a:t>
            </a:r>
            <a:r>
              <a:rPr lang="es-MX" sz="2500" dirty="0" smtClean="0">
                <a:latin typeface="Arial" pitchFamily="34" charset="0"/>
                <a:cs typeface="Arial" pitchFamily="34" charset="0"/>
              </a:rPr>
              <a:t>+</a:t>
            </a:r>
            <a:r>
              <a:rPr lang="el-GR" sz="2500" dirty="0" smtClean="0">
                <a:latin typeface="Arial" pitchFamily="34" charset="0"/>
                <a:cs typeface="Arial" pitchFamily="34" charset="0"/>
              </a:rPr>
              <a:t>δ</a:t>
            </a:r>
            <a:r>
              <a:rPr lang="es-MX" sz="2500" baseline="-25000" dirty="0" smtClean="0">
                <a:latin typeface="Arial" pitchFamily="34" charset="0"/>
                <a:cs typeface="Arial" pitchFamily="34" charset="0"/>
              </a:rPr>
              <a:t>i2</a:t>
            </a:r>
            <a:r>
              <a:rPr lang="el-GR" sz="2500" dirty="0" smtClean="0">
                <a:latin typeface="Arial" pitchFamily="34" charset="0"/>
                <a:cs typeface="Arial" pitchFamily="34" charset="0"/>
              </a:rPr>
              <a:t>δ</a:t>
            </a:r>
            <a:r>
              <a:rPr lang="es-MX" sz="2500" baseline="-25000" dirty="0" smtClean="0">
                <a:latin typeface="Arial" pitchFamily="34" charset="0"/>
                <a:cs typeface="Arial" pitchFamily="34" charset="0"/>
              </a:rPr>
              <a:t>2k</a:t>
            </a:r>
            <a:r>
              <a:rPr lang="es-MX" sz="2500" dirty="0" smtClean="0">
                <a:latin typeface="Arial" pitchFamily="34" charset="0"/>
                <a:cs typeface="Arial" pitchFamily="34" charset="0"/>
              </a:rPr>
              <a:t>+</a:t>
            </a:r>
            <a:r>
              <a:rPr lang="el-GR" sz="2500" dirty="0" smtClean="0">
                <a:latin typeface="Arial" pitchFamily="34" charset="0"/>
                <a:cs typeface="Arial" pitchFamily="34" charset="0"/>
              </a:rPr>
              <a:t>δ</a:t>
            </a:r>
            <a:r>
              <a:rPr lang="es-MX" sz="2500" baseline="-25000" dirty="0" smtClean="0">
                <a:latin typeface="Arial" pitchFamily="34" charset="0"/>
                <a:cs typeface="Arial" pitchFamily="34" charset="0"/>
              </a:rPr>
              <a:t>i3</a:t>
            </a:r>
            <a:r>
              <a:rPr lang="el-GR" sz="2500" dirty="0" smtClean="0">
                <a:latin typeface="Arial" pitchFamily="34" charset="0"/>
                <a:cs typeface="Arial" pitchFamily="34" charset="0"/>
              </a:rPr>
              <a:t>δ</a:t>
            </a:r>
            <a:r>
              <a:rPr lang="es-MX" sz="2500" baseline="-25000" dirty="0" smtClean="0">
                <a:latin typeface="Arial" pitchFamily="34" charset="0"/>
                <a:cs typeface="Arial" pitchFamily="34" charset="0"/>
              </a:rPr>
              <a:t>3k</a:t>
            </a:r>
            <a:r>
              <a:rPr lang="es-MX" sz="25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el-GR" sz="2500" dirty="0" smtClean="0">
                <a:latin typeface="Arial" pitchFamily="34" charset="0"/>
                <a:cs typeface="Arial" pitchFamily="34" charset="0"/>
              </a:rPr>
              <a:t>δ</a:t>
            </a:r>
            <a:r>
              <a:rPr lang="es-MX" sz="2500" baseline="-25000" dirty="0" err="1" smtClean="0">
                <a:latin typeface="Arial" pitchFamily="34" charset="0"/>
                <a:cs typeface="Arial" pitchFamily="34" charset="0"/>
              </a:rPr>
              <a:t>ik</a:t>
            </a:r>
            <a:endParaRPr lang="es-MX" sz="2500" baseline="-250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AutoNum type="alphaLcParenR"/>
            </a:pPr>
            <a:endParaRPr lang="es-MX" sz="2500" baseline="-250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AutoNum type="alphaLcParenR"/>
            </a:pPr>
            <a:r>
              <a:rPr lang="es-MX" sz="2500" i="1" dirty="0" err="1" smtClean="0">
                <a:latin typeface="Arial" pitchFamily="34" charset="0"/>
                <a:cs typeface="Arial" pitchFamily="34" charset="0"/>
              </a:rPr>
              <a:t>ɛ</a:t>
            </a:r>
            <a:r>
              <a:rPr lang="es-MX" sz="2500" i="1" baseline="-25000" dirty="0" err="1" smtClean="0">
                <a:latin typeface="Arial" pitchFamily="34" charset="0"/>
                <a:cs typeface="Arial" pitchFamily="34" charset="0"/>
              </a:rPr>
              <a:t>pqs</a:t>
            </a:r>
            <a:r>
              <a:rPr lang="es-MX" sz="25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500" i="1" dirty="0" err="1" smtClean="0">
                <a:latin typeface="Arial" pitchFamily="34" charset="0"/>
                <a:cs typeface="Arial" pitchFamily="34" charset="0"/>
              </a:rPr>
              <a:t>ɛ</a:t>
            </a:r>
            <a:r>
              <a:rPr lang="es-MX" sz="2500" i="1" baseline="-25000" dirty="0" err="1" smtClean="0">
                <a:latin typeface="Arial" pitchFamily="34" charset="0"/>
                <a:cs typeface="Arial" pitchFamily="34" charset="0"/>
              </a:rPr>
              <a:t>pqs</a:t>
            </a:r>
            <a:r>
              <a:rPr lang="es-MX" sz="2500" dirty="0" smtClean="0">
                <a:latin typeface="Arial" pitchFamily="34" charset="0"/>
                <a:cs typeface="Arial" pitchFamily="34" charset="0"/>
              </a:rPr>
              <a:t>=-2</a:t>
            </a:r>
            <a:r>
              <a:rPr lang="el-GR" sz="2500" dirty="0" smtClean="0">
                <a:latin typeface="Arial" pitchFamily="34" charset="0"/>
                <a:cs typeface="Arial" pitchFamily="34" charset="0"/>
              </a:rPr>
              <a:t>δ</a:t>
            </a:r>
            <a:r>
              <a:rPr lang="es-MX" sz="2500" baseline="-25000" dirty="0" err="1" smtClean="0">
                <a:latin typeface="Arial" pitchFamily="34" charset="0"/>
                <a:cs typeface="Arial" pitchFamily="34" charset="0"/>
              </a:rPr>
              <a:t>pr</a:t>
            </a:r>
            <a:endParaRPr lang="es-MX" sz="2500" baseline="-250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AutoNum type="alphaLcParenR"/>
            </a:pPr>
            <a:endParaRPr lang="es-MX" sz="25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3 Título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997279"/>
          </a:xfrm>
          <a:solidFill>
            <a:schemeClr val="accent3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MX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Ejercicios</a:t>
            </a:r>
            <a:endParaRPr lang="es-MX" sz="3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9440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3 Título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997279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MX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Conclusión</a:t>
            </a:r>
            <a:endParaRPr lang="es-MX" sz="3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467544" y="1484784"/>
            <a:ext cx="8237359" cy="353943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2800" dirty="0" smtClean="0"/>
              <a:t>Considerando </a:t>
            </a:r>
            <a:r>
              <a:rPr lang="es-MX" sz="2800" dirty="0"/>
              <a:t>que la mecánica del continuo permite describir el comportamiento de los cuerpos, donde éstos se relacionan con el espacio tridimensional, es entonces que la sumatoria se realiza de 1 a 3 y que la notación índice permite simplificar la presentación de los </a:t>
            </a:r>
            <a:r>
              <a:rPr lang="es-MX" sz="2800" dirty="0" smtClean="0"/>
              <a:t>términos. </a:t>
            </a:r>
            <a:r>
              <a:rPr lang="es-MX" sz="2800" dirty="0"/>
              <a:t>En general </a:t>
            </a:r>
            <a:r>
              <a:rPr lang="es-MX" sz="2800" i="1" dirty="0"/>
              <a:t>no se emplean como índices </a:t>
            </a:r>
            <a:r>
              <a:rPr lang="es-MX" sz="2800" dirty="0"/>
              <a:t>las últimas letras del alfabeto</a:t>
            </a:r>
            <a:endParaRPr lang="es-MX" sz="2800" dirty="0" smtClean="0"/>
          </a:p>
          <a:p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2971871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Referencias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323528" y="1168291"/>
            <a:ext cx="8496944" cy="186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latin typeface="Arial" pitchFamily="34" charset="0"/>
                <a:cs typeface="Arial" pitchFamily="34" charset="0"/>
              </a:rPr>
              <a:t>Introduction To The Mechanics Of A Continuous Medium, Lawrence E. Malvern, Prentice-hall, Inc.</a:t>
            </a:r>
          </a:p>
          <a:p>
            <a:endParaRPr lang="en-US" sz="1600" b="1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latin typeface="Arial" pitchFamily="34" charset="0"/>
                <a:cs typeface="Arial" pitchFamily="34" charset="0"/>
              </a:rPr>
              <a:t>Theory and Problems of Continuum Mechanics, George E. </a:t>
            </a:r>
            <a:r>
              <a:rPr lang="en-US" sz="1600" b="1" dirty="0" err="1">
                <a:latin typeface="Arial" pitchFamily="34" charset="0"/>
                <a:cs typeface="Arial" pitchFamily="34" charset="0"/>
              </a:rPr>
              <a:t>Mase</a:t>
            </a:r>
            <a:r>
              <a:rPr lang="en-US" sz="1600" dirty="0"/>
              <a:t>, </a:t>
            </a:r>
            <a:r>
              <a:rPr lang="en-US" sz="1600" b="1" dirty="0">
                <a:latin typeface="Arial" pitchFamily="34" charset="0"/>
                <a:cs typeface="Arial" pitchFamily="34" charset="0"/>
              </a:rPr>
              <a:t>McGraw 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Hill</a:t>
            </a:r>
          </a:p>
          <a:p>
            <a:endParaRPr lang="en-US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dirty="0">
                <a:latin typeface="Arial" pitchFamily="34" charset="0"/>
                <a:cs typeface="Arial" pitchFamily="34" charset="0"/>
                <a:hlinkClick r:id="rId3"/>
              </a:rPr>
              <a:t>https://upcommons.upc.edu/pfc/bitstream/2099.1/3260/8/50939-8.pdf</a:t>
            </a:r>
            <a:r>
              <a:rPr lang="es-ES" sz="1600" dirty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es-MX" sz="17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920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 Título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dirty="0" smtClean="0"/>
              <a:t>Notación </a:t>
            </a:r>
            <a:r>
              <a:rPr lang="es-MX" dirty="0" err="1" smtClean="0"/>
              <a:t>Indical</a:t>
            </a:r>
            <a:endParaRPr lang="es-MX" dirty="0"/>
          </a:p>
        </p:txBody>
      </p:sp>
      <p:sp>
        <p:nvSpPr>
          <p:cNvPr id="16" name="2 Marcador de contenido"/>
          <p:cNvSpPr>
            <a:spLocks noGrp="1"/>
          </p:cNvSpPr>
          <p:nvPr>
            <p:ph idx="1"/>
          </p:nvPr>
        </p:nvSpPr>
        <p:spPr>
          <a:xfrm>
            <a:off x="457200" y="1351309"/>
            <a:ext cx="8229600" cy="4525963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r>
              <a:rPr lang="es-MX" b="1" dirty="0" smtClean="0">
                <a:latin typeface="Arial" pitchFamily="34" charset="0"/>
                <a:cs typeface="Arial" pitchFamily="34" charset="0"/>
              </a:rPr>
              <a:t>Resumen</a:t>
            </a:r>
          </a:p>
          <a:p>
            <a:pPr marL="0" indent="0" algn="ctr">
              <a:buNone/>
            </a:pPr>
            <a:endParaRPr lang="es-MX" b="1" dirty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s-MX" dirty="0"/>
              <a:t>Las leyes de la mecánica del continuo deben ser formuladas de manera independiente a las coordenadas, de tal forma que el empleo de tensores permita el desarrollo de éstas. En un sistema escalar existe correspondencia de una cantidad (número) a un punto, esta situación se extiende a un espacio </a:t>
            </a:r>
            <a:r>
              <a:rPr lang="es-MX" i="1" dirty="0"/>
              <a:t>n </a:t>
            </a:r>
            <a:r>
              <a:rPr lang="es-MX" dirty="0"/>
              <a:t>dimensional. En el caso de emplear un sistema coordenado cartesiano, el uso de la notación índice permite una presentación simple y funcional, a la vez de </a:t>
            </a:r>
            <a:r>
              <a:rPr lang="es-MX" dirty="0" smtClean="0"/>
              <a:t>elegante</a:t>
            </a:r>
            <a:r>
              <a:rPr lang="es-MX" dirty="0"/>
              <a:t>.</a:t>
            </a:r>
          </a:p>
          <a:p>
            <a:pPr algn="just">
              <a:buNone/>
            </a:pPr>
            <a:endParaRPr lang="es-MX" dirty="0" smtClean="0"/>
          </a:p>
          <a:p>
            <a:pPr algn="just">
              <a:buNone/>
            </a:pPr>
            <a:r>
              <a:rPr lang="es-MX" b="1" dirty="0"/>
              <a:t>Palabras clave:</a:t>
            </a:r>
            <a:r>
              <a:rPr lang="es-MX" dirty="0"/>
              <a:t> </a:t>
            </a:r>
            <a:r>
              <a:rPr lang="es-MX" dirty="0" smtClean="0"/>
              <a:t>Notación </a:t>
            </a:r>
            <a:r>
              <a:rPr lang="es-MX" dirty="0" err="1" smtClean="0"/>
              <a:t>indical</a:t>
            </a:r>
            <a:r>
              <a:rPr lang="es-MX" dirty="0" smtClean="0"/>
              <a:t>, isotropía, homogeneidad, delta de </a:t>
            </a:r>
            <a:r>
              <a:rPr lang="es-MX" dirty="0" err="1" smtClean="0"/>
              <a:t>Kroneckner</a:t>
            </a:r>
            <a:r>
              <a:rPr lang="es-MX" dirty="0" smtClean="0"/>
              <a:t>, permutación.</a:t>
            </a:r>
            <a:endParaRPr lang="es-MX" b="1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es-MX" b="1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s-MX" b="1" dirty="0" smtClean="0">
                <a:latin typeface="Arial" pitchFamily="34" charset="0"/>
                <a:cs typeface="Arial" pitchFamily="34" charset="0"/>
              </a:rPr>
              <a:t>Abstract</a:t>
            </a:r>
          </a:p>
          <a:p>
            <a:pPr marL="0" indent="0" algn="ctr">
              <a:buNone/>
            </a:pPr>
            <a:endParaRPr lang="es-MX" b="1" dirty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n-US" dirty="0" smtClean="0">
                <a:cs typeface="Arial" pitchFamily="34" charset="0"/>
              </a:rPr>
              <a:t>The </a:t>
            </a:r>
            <a:r>
              <a:rPr lang="en-US" dirty="0">
                <a:cs typeface="Arial" pitchFamily="34" charset="0"/>
              </a:rPr>
              <a:t>laws of the mechanics of the continuous one must be formulated in an independent way to the coordinates, in such a way that the employment of tensile allows the development of these. In a system to climb there exists correspondence of a quantity (number) to a point, this situation spreads to a space n dimensional. In case of using a coordinated Cartesian system, the use of the notation index allows a simple and functional presentation, simultaneously of elegantly</a:t>
            </a:r>
            <a:r>
              <a:rPr lang="en-US" dirty="0" smtClean="0">
                <a:cs typeface="Arial" pitchFamily="34" charset="0"/>
              </a:rPr>
              <a:t>.</a:t>
            </a:r>
          </a:p>
          <a:p>
            <a:pPr algn="just">
              <a:buNone/>
            </a:pPr>
            <a:r>
              <a:rPr lang="en-US" dirty="0" smtClean="0">
                <a:cs typeface="Arial" pitchFamily="34" charset="0"/>
              </a:rPr>
              <a:t> </a:t>
            </a:r>
            <a:endParaRPr lang="es-MX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s-MX" b="1" dirty="0" smtClean="0">
                <a:latin typeface="Arial" pitchFamily="34" charset="0"/>
                <a:cs typeface="Arial" pitchFamily="34" charset="0"/>
              </a:rPr>
              <a:t>Keywords: </a:t>
            </a:r>
            <a:r>
              <a:rPr lang="es-MX" dirty="0" err="1" smtClean="0"/>
              <a:t>Notation</a:t>
            </a:r>
            <a:r>
              <a:rPr lang="es-MX" dirty="0" smtClean="0"/>
              <a:t> </a:t>
            </a:r>
            <a:r>
              <a:rPr lang="es-MX" dirty="0" err="1"/>
              <a:t>indical</a:t>
            </a:r>
            <a:r>
              <a:rPr lang="es-MX" dirty="0"/>
              <a:t>, isotropía, </a:t>
            </a:r>
            <a:r>
              <a:rPr lang="es-MX" dirty="0" err="1"/>
              <a:t>homogeneity</a:t>
            </a:r>
            <a:r>
              <a:rPr lang="es-MX" dirty="0"/>
              <a:t>, </a:t>
            </a:r>
            <a:r>
              <a:rPr lang="es-MX" dirty="0" err="1"/>
              <a:t>Kroneckner's</a:t>
            </a:r>
            <a:r>
              <a:rPr lang="es-MX" dirty="0"/>
              <a:t> delta, </a:t>
            </a:r>
            <a:r>
              <a:rPr lang="es-MX" dirty="0" err="1" smtClean="0"/>
              <a:t>permutation</a:t>
            </a:r>
            <a:r>
              <a:rPr lang="es-MX" dirty="0" smtClean="0"/>
              <a:t>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74653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3 Título"/>
          <p:cNvSpPr>
            <a:spLocks noGrp="1"/>
          </p:cNvSpPr>
          <p:nvPr>
            <p:ph type="title"/>
          </p:nvPr>
        </p:nvSpPr>
        <p:spPr>
          <a:xfrm>
            <a:off x="467544" y="487505"/>
            <a:ext cx="8229600" cy="997279"/>
          </a:xfrm>
          <a:solidFill>
            <a:schemeClr val="accent3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MX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Introducción</a:t>
            </a:r>
            <a:endParaRPr lang="es-MX" sz="3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516972" y="1569149"/>
            <a:ext cx="8136904" cy="3785652"/>
          </a:xfrm>
          <a:prstGeom prst="rect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2000" dirty="0" smtClean="0">
                <a:solidFill>
                  <a:schemeClr val="tx1"/>
                </a:solidFill>
                <a:latin typeface="Britannic Bold" panose="020B0903060703020204" pitchFamily="34" charset="0"/>
              </a:rPr>
              <a:t>Subíndices </a:t>
            </a:r>
            <a:r>
              <a:rPr lang="es-MX" sz="2000" dirty="0">
                <a:solidFill>
                  <a:schemeClr val="tx1"/>
                </a:solidFill>
                <a:latin typeface="Britannic Bold" panose="020B0903060703020204" pitchFamily="34" charset="0"/>
              </a:rPr>
              <a:t>y superíndices asociados a una letra núcleo (</a:t>
            </a:r>
            <a:r>
              <a:rPr lang="es-MX" sz="2000" dirty="0" err="1">
                <a:solidFill>
                  <a:schemeClr val="tx1"/>
                </a:solidFill>
                <a:latin typeface="Britannic Bold" panose="020B0903060703020204" pitchFamily="34" charset="0"/>
              </a:rPr>
              <a:t>kernel</a:t>
            </a:r>
            <a:r>
              <a:rPr lang="es-MX" sz="2000" dirty="0">
                <a:solidFill>
                  <a:schemeClr val="tx1"/>
                </a:solidFill>
                <a:latin typeface="Britannic Bold" panose="020B0903060703020204" pitchFamily="34" charset="0"/>
              </a:rPr>
              <a:t>). Usada en la derivación detallada de los componentes en un sistema de coordenadas dado. </a:t>
            </a:r>
            <a:endParaRPr lang="es-MX" sz="2000" dirty="0" smtClean="0">
              <a:solidFill>
                <a:schemeClr val="tx1"/>
              </a:solidFill>
              <a:latin typeface="Britannic Bold" panose="020B0903060703020204" pitchFamily="34" charset="0"/>
            </a:endParaRPr>
          </a:p>
          <a:p>
            <a:endParaRPr lang="es-MX" sz="2000" dirty="0">
              <a:solidFill>
                <a:schemeClr val="tx1"/>
              </a:solidFill>
              <a:latin typeface="Britannic Bold" panose="020B0903060703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000" dirty="0" smtClean="0">
                <a:solidFill>
                  <a:schemeClr val="tx1"/>
                </a:solidFill>
                <a:latin typeface="Britannic Bold" panose="020B0903060703020204" pitchFamily="34" charset="0"/>
              </a:rPr>
              <a:t>Forma </a:t>
            </a:r>
            <a:r>
              <a:rPr lang="es-MX" sz="2000" dirty="0" err="1">
                <a:solidFill>
                  <a:schemeClr val="tx1"/>
                </a:solidFill>
                <a:latin typeface="Britannic Bold" panose="020B0903060703020204" pitchFamily="34" charset="0"/>
              </a:rPr>
              <a:t>covariante</a:t>
            </a:r>
            <a:r>
              <a:rPr lang="es-MX" sz="2000" dirty="0">
                <a:solidFill>
                  <a:schemeClr val="tx1"/>
                </a:solidFill>
                <a:latin typeface="Britannic Bold" panose="020B0903060703020204" pitchFamily="34" charset="0"/>
              </a:rPr>
              <a:t>: </a:t>
            </a:r>
            <a:r>
              <a:rPr lang="es-MX" sz="2000" dirty="0" smtClean="0">
                <a:solidFill>
                  <a:schemeClr val="tx1"/>
                </a:solidFill>
                <a:latin typeface="Britannic Bold" panose="020B0903060703020204" pitchFamily="34" charset="0"/>
              </a:rPr>
              <a:t> </a:t>
            </a:r>
            <a:endParaRPr lang="es-MX" sz="2000" dirty="0">
              <a:solidFill>
                <a:schemeClr val="tx1"/>
              </a:solidFill>
              <a:latin typeface="Britannic Bold" panose="020B0903060703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000" dirty="0" smtClean="0">
                <a:solidFill>
                  <a:schemeClr val="tx1"/>
                </a:solidFill>
                <a:latin typeface="Britannic Bold" panose="020B0903060703020204" pitchFamily="34" charset="0"/>
              </a:rPr>
              <a:t>Forma </a:t>
            </a:r>
            <a:r>
              <a:rPr lang="es-MX" sz="2000" dirty="0" err="1">
                <a:solidFill>
                  <a:schemeClr val="tx1"/>
                </a:solidFill>
                <a:latin typeface="Britannic Bold" panose="020B0903060703020204" pitchFamily="34" charset="0"/>
              </a:rPr>
              <a:t>contravariante</a:t>
            </a:r>
            <a:r>
              <a:rPr lang="es-MX" sz="2000" dirty="0">
                <a:solidFill>
                  <a:schemeClr val="tx1"/>
                </a:solidFill>
                <a:latin typeface="Britannic Bold" panose="020B0903060703020204" pitchFamily="34" charset="0"/>
              </a:rPr>
              <a:t>: </a:t>
            </a:r>
          </a:p>
          <a:p>
            <a:endParaRPr lang="es-MX" sz="2000" dirty="0">
              <a:solidFill>
                <a:schemeClr val="tx1"/>
              </a:solidFill>
              <a:latin typeface="Britannic Bold" panose="020B0903060703020204" pitchFamily="34" charset="0"/>
            </a:endParaRPr>
          </a:p>
          <a:p>
            <a:r>
              <a:rPr lang="es-MX" sz="2000" dirty="0">
                <a:solidFill>
                  <a:schemeClr val="tx1"/>
                </a:solidFill>
                <a:latin typeface="Britannic Bold" panose="020B0903060703020204" pitchFamily="34" charset="0"/>
              </a:rPr>
              <a:t>Las formas </a:t>
            </a:r>
            <a:r>
              <a:rPr lang="es-MX" sz="2000" dirty="0" err="1">
                <a:solidFill>
                  <a:schemeClr val="tx1"/>
                </a:solidFill>
                <a:latin typeface="Britannic Bold" panose="020B0903060703020204" pitchFamily="34" charset="0"/>
              </a:rPr>
              <a:t>covariantes</a:t>
            </a:r>
            <a:r>
              <a:rPr lang="es-MX" sz="2000" dirty="0">
                <a:solidFill>
                  <a:schemeClr val="tx1"/>
                </a:solidFill>
                <a:latin typeface="Britannic Bold" panose="020B0903060703020204" pitchFamily="34" charset="0"/>
              </a:rPr>
              <a:t> y </a:t>
            </a:r>
            <a:r>
              <a:rPr lang="es-MX" sz="2000" dirty="0" err="1">
                <a:solidFill>
                  <a:schemeClr val="tx1"/>
                </a:solidFill>
                <a:latin typeface="Britannic Bold" panose="020B0903060703020204" pitchFamily="34" charset="0"/>
              </a:rPr>
              <a:t>contravariantes</a:t>
            </a:r>
            <a:r>
              <a:rPr lang="es-MX" sz="2000" dirty="0">
                <a:solidFill>
                  <a:schemeClr val="tx1"/>
                </a:solidFill>
                <a:latin typeface="Britannic Bold" panose="020B0903060703020204" pitchFamily="34" charset="0"/>
              </a:rPr>
              <a:t> aparecen en sistemas de coordenadas curvilíneos. En el caso de sistemas cartesianos, no existe diferencia entre las dos formas. </a:t>
            </a:r>
            <a:endParaRPr lang="es-MX" altLang="es-MX" sz="2000" dirty="0">
              <a:solidFill>
                <a:schemeClr val="tx1"/>
              </a:solidFill>
              <a:latin typeface="Britannic Bold" panose="020B0903060703020204" pitchFamily="34" charset="0"/>
            </a:endParaRPr>
          </a:p>
          <a:p>
            <a:pPr algn="just"/>
            <a:endParaRPr lang="es-MX" altLang="es-MX" sz="2000" b="1" i="1" dirty="0">
              <a:solidFill>
                <a:schemeClr val="tx1"/>
              </a:solidFill>
              <a:latin typeface="Britannic Bold" panose="020B0903060703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just"/>
            <a:endParaRPr lang="es-MX" altLang="es-MX" sz="2000" b="1" i="1" dirty="0">
              <a:solidFill>
                <a:schemeClr val="tx1"/>
              </a:solidFill>
              <a:latin typeface="Britannic Bold" panose="020B0903060703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graphicFrame>
        <p:nvGraphicFramePr>
          <p:cNvPr id="2" name="Obje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7626877"/>
              </p:ext>
            </p:extLst>
          </p:nvPr>
        </p:nvGraphicFramePr>
        <p:xfrm>
          <a:off x="3047310" y="2754437"/>
          <a:ext cx="372562" cy="4585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0" name="Equation" r:id="rId4" imgW="164880" imgH="203040" progId="Equation.DSMT4">
                  <p:embed/>
                </p:oleObj>
              </mc:Choice>
              <mc:Fallback>
                <p:oleObj name="Equation" r:id="rId4" imgW="16488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047310" y="2754437"/>
                        <a:ext cx="372562" cy="45853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to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2843811"/>
              </p:ext>
            </p:extLst>
          </p:nvPr>
        </p:nvGraphicFramePr>
        <p:xfrm>
          <a:off x="3551366" y="3042469"/>
          <a:ext cx="372562" cy="4585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1" name="Equation" r:id="rId6" imgW="164880" imgH="203040" progId="Equation.DSMT4">
                  <p:embed/>
                </p:oleObj>
              </mc:Choice>
              <mc:Fallback>
                <p:oleObj name="Equation" r:id="rId6" imgW="16488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551366" y="3042469"/>
                        <a:ext cx="372562" cy="45853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70064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3 Título"/>
          <p:cNvSpPr>
            <a:spLocks noGrp="1"/>
          </p:cNvSpPr>
          <p:nvPr>
            <p:ph type="title"/>
          </p:nvPr>
        </p:nvSpPr>
        <p:spPr>
          <a:xfrm>
            <a:off x="467544" y="487505"/>
            <a:ext cx="8229600" cy="997279"/>
          </a:xfrm>
          <a:solidFill>
            <a:schemeClr val="accent3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MX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Definición básica.</a:t>
            </a:r>
            <a:endParaRPr lang="es-MX" sz="3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7 CuadroTexto"/>
          <p:cNvSpPr txBox="1"/>
          <p:nvPr/>
        </p:nvSpPr>
        <p:spPr>
          <a:xfrm>
            <a:off x="516972" y="1569149"/>
            <a:ext cx="8136904" cy="3339376"/>
          </a:xfrm>
          <a:prstGeom prst="rect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MX" altLang="es-MX" sz="2000" dirty="0" smtClean="0">
                <a:solidFill>
                  <a:schemeClr val="tx1"/>
                </a:solidFill>
                <a:latin typeface="Britannic Bold" panose="020B0903060703020204" pitchFamily="34" charset="0"/>
              </a:rPr>
              <a:t> </a:t>
            </a:r>
            <a:r>
              <a:rPr lang="es-ES" sz="2800" dirty="0" smtClean="0">
                <a:solidFill>
                  <a:schemeClr val="tx1"/>
                </a:solidFill>
                <a:latin typeface="Britannic Bold" panose="020B0903060703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Se </a:t>
            </a:r>
            <a:r>
              <a:rPr lang="es-ES" sz="2800" dirty="0">
                <a:solidFill>
                  <a:schemeClr val="tx1"/>
                </a:solidFill>
                <a:latin typeface="Britannic Bold" panose="020B0903060703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entiende por medio continuo a un conjunto infinito de partículas cuyo estudio supone la ausencia de espacios vacíos y se suponen continuas y de derivada continua a todas las funciones que se consideran el la teoría.</a:t>
            </a:r>
          </a:p>
          <a:p>
            <a:pPr algn="just"/>
            <a:endParaRPr lang="es-MX" altLang="es-MX" sz="2100" dirty="0">
              <a:solidFill>
                <a:schemeClr val="tx1"/>
              </a:solidFill>
              <a:latin typeface="Britannic Bold" panose="020B0903060703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es-MX" altLang="es-MX" sz="2500" dirty="0" smtClean="0"/>
          </a:p>
          <a:p>
            <a:pPr algn="just">
              <a:buFont typeface="Wingdings" panose="05000000000000000000" pitchFamily="2" charset="2"/>
              <a:buChar char="Ø"/>
            </a:pPr>
            <a:endParaRPr lang="es-MX" altLang="es-MX" sz="2500" dirty="0"/>
          </a:p>
        </p:txBody>
      </p:sp>
    </p:spTree>
    <p:extLst>
      <p:ext uri="{BB962C8B-B14F-4D97-AF65-F5344CB8AC3E}">
        <p14:creationId xmlns:p14="http://schemas.microsoft.com/office/powerpoint/2010/main" val="14960306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7 CuadroTexto"/>
          <p:cNvSpPr txBox="1"/>
          <p:nvPr/>
        </p:nvSpPr>
        <p:spPr>
          <a:xfrm>
            <a:off x="516972" y="836712"/>
            <a:ext cx="8136904" cy="4401205"/>
          </a:xfrm>
          <a:prstGeom prst="rect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sz="2000" dirty="0" smtClean="0">
                <a:latin typeface="Arial" pitchFamily="34" charset="0"/>
                <a:cs typeface="Arial" pitchFamily="34" charset="0"/>
              </a:rPr>
              <a:t>Existen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tres conceptos independientes en el análisis de la mecánica del medio continuo: </a:t>
            </a:r>
          </a:p>
          <a:p>
            <a:pPr algn="just"/>
            <a:endParaRPr lang="es-ES" sz="2000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latin typeface="Arial" pitchFamily="34" charset="0"/>
                <a:cs typeface="Arial" pitchFamily="34" charset="0"/>
              </a:rPr>
              <a:t>Continuidad: Un material es continuo si se llena completamente en el espacio que ocupa no dejando poros o espacios vacíos y si además si propiedades pueden ser descritas por funciones continuas. </a:t>
            </a:r>
          </a:p>
          <a:p>
            <a:pPr algn="just"/>
            <a:endParaRPr lang="es-ES" sz="2000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latin typeface="Arial" pitchFamily="34" charset="0"/>
                <a:cs typeface="Arial" pitchFamily="34" charset="0"/>
              </a:rPr>
              <a:t>Homogeneidad: Un material es homogéneo si tiene propiedades idénticas en todos sus puntos. </a:t>
            </a:r>
          </a:p>
          <a:p>
            <a:pPr algn="just"/>
            <a:endParaRPr lang="es-ES" sz="2000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latin typeface="Arial" pitchFamily="34" charset="0"/>
                <a:cs typeface="Arial" pitchFamily="34" charset="0"/>
              </a:rPr>
              <a:t>Isotropía: Un material es isótropo con respecto a ciertas propiedades si éstas son las mismas en todas direcciones. </a:t>
            </a:r>
          </a:p>
          <a:p>
            <a:endParaRPr lang="es-MX" altLang="es-MX" sz="2000" dirty="0" smtClean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6893481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95536" y="1593081"/>
            <a:ext cx="8381375" cy="378565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sz="2400" dirty="0" smtClean="0">
                <a:latin typeface="Arial" pitchFamily="34" charset="0"/>
                <a:cs typeface="Arial" pitchFamily="34" charset="0"/>
              </a:rPr>
              <a:t>La </a:t>
            </a:r>
            <a:r>
              <a:rPr lang="es-ES" sz="2400" dirty="0">
                <a:latin typeface="Arial" pitchFamily="34" charset="0"/>
                <a:cs typeface="Arial" pitchFamily="34" charset="0"/>
              </a:rPr>
              <a:t>notación </a:t>
            </a:r>
            <a:r>
              <a:rPr lang="es-ES" sz="2400" dirty="0" err="1">
                <a:latin typeface="Arial" pitchFamily="34" charset="0"/>
                <a:cs typeface="Arial" pitchFamily="34" charset="0"/>
              </a:rPr>
              <a:t>indicial</a:t>
            </a:r>
            <a:r>
              <a:rPr lang="es-ES" sz="2400" dirty="0">
                <a:latin typeface="Arial" pitchFamily="34" charset="0"/>
                <a:cs typeface="Arial" pitchFamily="34" charset="0"/>
              </a:rPr>
              <a:t> o de Einstein consiste en que todo índice repetido en un mismo monomio de una expresión algebraica supone la sumatoria con respecto a ese índice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es-ES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400" dirty="0" smtClean="0">
                <a:latin typeface="Arial" pitchFamily="34" charset="0"/>
                <a:cs typeface="Arial" pitchFamily="34" charset="0"/>
              </a:rPr>
              <a:t>Ejemplo:</a:t>
            </a:r>
          </a:p>
          <a:p>
            <a:pPr algn="just"/>
            <a:endParaRPr lang="es-ES" sz="24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24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400" b="1" i="1" dirty="0">
              <a:solidFill>
                <a:schemeClr val="tx1"/>
              </a:solidFill>
              <a:latin typeface="Cambria Math"/>
            </a:endParaRPr>
          </a:p>
          <a:p>
            <a:pPr algn="just"/>
            <a:endParaRPr lang="es-MX" sz="2400" b="1" i="1" dirty="0" smtClean="0">
              <a:solidFill>
                <a:schemeClr val="tx1"/>
              </a:solidFill>
              <a:latin typeface="Cambria Math"/>
            </a:endParaRPr>
          </a:p>
        </p:txBody>
      </p:sp>
      <p:sp>
        <p:nvSpPr>
          <p:cNvPr id="9" name="Rectangle 16"/>
          <p:cNvSpPr>
            <a:spLocks noChangeArrowheads="1"/>
          </p:cNvSpPr>
          <p:nvPr/>
        </p:nvSpPr>
        <p:spPr bwMode="auto">
          <a:xfrm>
            <a:off x="1404664" y="282245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6" name="3 Título"/>
          <p:cNvSpPr>
            <a:spLocks noGrp="1"/>
          </p:cNvSpPr>
          <p:nvPr>
            <p:ph type="title"/>
          </p:nvPr>
        </p:nvSpPr>
        <p:spPr>
          <a:xfrm>
            <a:off x="467544" y="487505"/>
            <a:ext cx="8229600" cy="997279"/>
          </a:xfrm>
          <a:solidFill>
            <a:schemeClr val="accent3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MX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Notación</a:t>
            </a:r>
            <a:endParaRPr lang="es-MX" sz="3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33"/>
          <p:cNvSpPr>
            <a:spLocks noChangeArrowheads="1"/>
          </p:cNvSpPr>
          <p:nvPr/>
        </p:nvSpPr>
        <p:spPr bwMode="auto">
          <a:xfrm>
            <a:off x="971600" y="368732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graphicFrame>
        <p:nvGraphicFramePr>
          <p:cNvPr id="3" name="Obje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2479377"/>
              </p:ext>
            </p:extLst>
          </p:nvPr>
        </p:nvGraphicFramePr>
        <p:xfrm>
          <a:off x="1619673" y="3560942"/>
          <a:ext cx="4908659" cy="46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2" name="Equation" r:id="rId4" imgW="2400120" imgH="228600" progId="Equation.DSMT4">
                  <p:embed/>
                </p:oleObj>
              </mc:Choice>
              <mc:Fallback>
                <p:oleObj name="Equation" r:id="rId4" imgW="2400120" imgH="228600" progId="Equation.DSMT4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3" y="3560942"/>
                        <a:ext cx="4908659" cy="468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3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graphicFrame>
        <p:nvGraphicFramePr>
          <p:cNvPr id="7" name="Obje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6216164"/>
              </p:ext>
            </p:extLst>
          </p:nvPr>
        </p:nvGraphicFramePr>
        <p:xfrm>
          <a:off x="3306760" y="4219574"/>
          <a:ext cx="2169556" cy="46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3" name="Equation" r:id="rId6" imgW="1193760" imgH="253800" progId="Equation.DSMT4">
                  <p:embed/>
                </p:oleObj>
              </mc:Choice>
              <mc:Fallback>
                <p:oleObj name="Equation" r:id="rId6" imgW="1193760" imgH="253800" progId="Equation.DSMT4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6760" y="4219574"/>
                        <a:ext cx="2169556" cy="46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3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graphicFrame>
        <p:nvGraphicFramePr>
          <p:cNvPr id="12" name="Objeto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1027374"/>
              </p:ext>
            </p:extLst>
          </p:nvPr>
        </p:nvGraphicFramePr>
        <p:xfrm>
          <a:off x="2974447" y="4862512"/>
          <a:ext cx="2677673" cy="46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4" name="Equation" r:id="rId8" imgW="1434960" imgH="253800" progId="Equation.DSMT4">
                  <p:embed/>
                </p:oleObj>
              </mc:Choice>
              <mc:Fallback>
                <p:oleObj name="Equation" r:id="rId8" imgW="1434960" imgH="253800" progId="Equation.DSMT4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4447" y="4862512"/>
                        <a:ext cx="2677673" cy="46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76348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515489" y="1571308"/>
            <a:ext cx="8136904" cy="3785652"/>
          </a:xfrm>
          <a:prstGeom prst="rect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2400" dirty="0">
                <a:latin typeface="Arial" pitchFamily="34" charset="0"/>
                <a:cs typeface="Arial" pitchFamily="34" charset="0"/>
              </a:rPr>
              <a:t>Sean vectores de base </a:t>
            </a:r>
            <a:r>
              <a:rPr lang="es-MX" sz="2400" b="1" dirty="0" err="1">
                <a:latin typeface="Arial" pitchFamily="34" charset="0"/>
                <a:cs typeface="Arial" pitchFamily="34" charset="0"/>
              </a:rPr>
              <a:t>ê</a:t>
            </a:r>
            <a:r>
              <a:rPr lang="es-MX" sz="2400" i="1" baseline="-25000" dirty="0" err="1">
                <a:latin typeface="Arial" pitchFamily="34" charset="0"/>
                <a:cs typeface="Arial" pitchFamily="34" charset="0"/>
              </a:rPr>
              <a:t>i</a:t>
            </a:r>
            <a:r>
              <a:rPr lang="es-MX" sz="2400" i="1" dirty="0">
                <a:latin typeface="Arial" pitchFamily="34" charset="0"/>
                <a:cs typeface="Arial" pitchFamily="34" charset="0"/>
              </a:rPr>
              <a:t> (i=1,2,3</a:t>
            </a:r>
            <a:r>
              <a:rPr lang="es-MX" sz="2400" i="1" dirty="0" smtClean="0">
                <a:latin typeface="Arial" pitchFamily="34" charset="0"/>
                <a:cs typeface="Arial" pitchFamily="34" charset="0"/>
              </a:rPr>
              <a:t>)</a:t>
            </a:r>
            <a:endParaRPr lang="es-MX" sz="2400" dirty="0"/>
          </a:p>
          <a:p>
            <a:endParaRPr lang="es-MX" sz="2400" b="1" dirty="0"/>
          </a:p>
          <a:p>
            <a:endParaRPr lang="es-MX" sz="2400" b="1" i="1" dirty="0" smtClean="0">
              <a:latin typeface="Arial" pitchFamily="34" charset="0"/>
              <a:cs typeface="Arial" pitchFamily="34" charset="0"/>
            </a:endParaRPr>
          </a:p>
          <a:p>
            <a:endParaRPr lang="es-MX" sz="2400" b="1" i="1" dirty="0">
              <a:latin typeface="Arial" pitchFamily="34" charset="0"/>
              <a:cs typeface="Arial" pitchFamily="34" charset="0"/>
            </a:endParaRPr>
          </a:p>
          <a:p>
            <a:endParaRPr lang="es-MX" sz="2400" b="1" i="1" dirty="0" smtClean="0">
              <a:latin typeface="Arial" pitchFamily="34" charset="0"/>
              <a:cs typeface="Arial" pitchFamily="34" charset="0"/>
            </a:endParaRPr>
          </a:p>
          <a:p>
            <a:r>
              <a:rPr lang="es-MX" sz="2400" i="1" dirty="0" smtClean="0">
                <a:latin typeface="Arial" pitchFamily="34" charset="0"/>
                <a:cs typeface="Arial" pitchFamily="34" charset="0"/>
              </a:rPr>
              <a:t>  </a:t>
            </a:r>
            <a:endParaRPr lang="es-MX" sz="2400" dirty="0"/>
          </a:p>
          <a:p>
            <a:endParaRPr lang="es-MX" sz="2400" b="1" dirty="0" smtClean="0"/>
          </a:p>
          <a:p>
            <a:endParaRPr lang="es-MX" sz="2400" b="1" dirty="0"/>
          </a:p>
          <a:p>
            <a:endParaRPr lang="es-MX" sz="2400" b="1" dirty="0" smtClean="0"/>
          </a:p>
          <a:p>
            <a:endParaRPr lang="es-MX" sz="2400" b="1" dirty="0"/>
          </a:p>
        </p:txBody>
      </p:sp>
      <p:sp>
        <p:nvSpPr>
          <p:cNvPr id="6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7" name="Rectangle 17"/>
          <p:cNvSpPr>
            <a:spLocks noChangeArrowheads="1"/>
          </p:cNvSpPr>
          <p:nvPr/>
        </p:nvSpPr>
        <p:spPr bwMode="auto">
          <a:xfrm>
            <a:off x="0" y="8477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9" name="3 Título"/>
          <p:cNvSpPr>
            <a:spLocks noGrp="1"/>
          </p:cNvSpPr>
          <p:nvPr>
            <p:ph type="title"/>
          </p:nvPr>
        </p:nvSpPr>
        <p:spPr>
          <a:xfrm>
            <a:off x="467544" y="487505"/>
            <a:ext cx="8229600" cy="997279"/>
          </a:xfrm>
          <a:solidFill>
            <a:schemeClr val="accent3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MX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Delta de </a:t>
            </a:r>
            <a:r>
              <a:rPr lang="es-MX" sz="3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Kroneckner</a:t>
            </a:r>
            <a:endParaRPr lang="es-MX" sz="3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5 Rectángulo"/>
          <p:cNvSpPr/>
          <p:nvPr/>
        </p:nvSpPr>
        <p:spPr>
          <a:xfrm>
            <a:off x="755576" y="2447890"/>
            <a:ext cx="16482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2500" b="1" dirty="0" err="1" smtClean="0">
                <a:latin typeface="Arial" pitchFamily="34" charset="0"/>
                <a:cs typeface="Arial" pitchFamily="34" charset="0"/>
              </a:rPr>
              <a:t>ê</a:t>
            </a:r>
            <a:r>
              <a:rPr lang="es-MX" sz="2500" i="1" baseline="-250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s-MX" sz="2500" i="1" dirty="0" smtClean="0">
                <a:latin typeface="Arial" pitchFamily="34" charset="0"/>
                <a:cs typeface="Arial" pitchFamily="34" charset="0"/>
              </a:rPr>
              <a:t> *</a:t>
            </a:r>
            <a:r>
              <a:rPr lang="es-MX" sz="2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500" b="1" dirty="0" err="1" smtClean="0">
                <a:latin typeface="Arial" pitchFamily="34" charset="0"/>
                <a:cs typeface="Arial" pitchFamily="34" charset="0"/>
              </a:rPr>
              <a:t>ê</a:t>
            </a:r>
            <a:r>
              <a:rPr lang="es-MX" sz="2500" i="1" baseline="-25000" dirty="0" err="1" smtClean="0">
                <a:latin typeface="Arial" pitchFamily="34" charset="0"/>
                <a:cs typeface="Arial" pitchFamily="34" charset="0"/>
              </a:rPr>
              <a:t>j</a:t>
            </a:r>
            <a:r>
              <a:rPr lang="es-MX" sz="2800" i="1" dirty="0" smtClean="0">
                <a:latin typeface="Arial" pitchFamily="34" charset="0"/>
                <a:cs typeface="Arial" pitchFamily="34" charset="0"/>
              </a:rPr>
              <a:t> =    </a:t>
            </a:r>
            <a:endParaRPr lang="es-MX" sz="2500" dirty="0"/>
          </a:p>
        </p:txBody>
      </p:sp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7704" y="2200334"/>
            <a:ext cx="432048" cy="955743"/>
          </a:xfrm>
          <a:prstGeom prst="rect">
            <a:avLst/>
          </a:prstGeom>
          <a:noFill/>
        </p:spPr>
      </p:pic>
      <p:sp>
        <p:nvSpPr>
          <p:cNvPr id="12" name="14 CuadroTexto"/>
          <p:cNvSpPr txBox="1"/>
          <p:nvPr/>
        </p:nvSpPr>
        <p:spPr>
          <a:xfrm>
            <a:off x="2267744" y="2159858"/>
            <a:ext cx="460851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500" dirty="0" smtClean="0">
                <a:latin typeface="Arial" pitchFamily="34" charset="0"/>
                <a:cs typeface="Arial" pitchFamily="34" charset="0"/>
              </a:rPr>
              <a:t>Si el valor de </a:t>
            </a:r>
            <a:r>
              <a:rPr lang="es-MX" sz="2500" i="1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es-MX" sz="2500" dirty="0" smtClean="0">
                <a:latin typeface="Arial" pitchFamily="34" charset="0"/>
                <a:cs typeface="Arial" pitchFamily="34" charset="0"/>
              </a:rPr>
              <a:t> = al valor de </a:t>
            </a:r>
            <a:r>
              <a:rPr lang="es-MX" sz="2500" i="1" dirty="0" smtClean="0">
                <a:latin typeface="Arial" pitchFamily="34" charset="0"/>
                <a:cs typeface="Arial" pitchFamily="34" charset="0"/>
              </a:rPr>
              <a:t>j</a:t>
            </a:r>
            <a:endParaRPr lang="es-MX" sz="25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15 CuadroTexto"/>
          <p:cNvSpPr txBox="1"/>
          <p:nvPr/>
        </p:nvSpPr>
        <p:spPr>
          <a:xfrm>
            <a:off x="2267744" y="2675150"/>
            <a:ext cx="460851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500" dirty="0" smtClean="0">
                <a:latin typeface="Arial" pitchFamily="34" charset="0"/>
                <a:cs typeface="Arial" pitchFamily="34" charset="0"/>
              </a:rPr>
              <a:t>Si el valor de </a:t>
            </a:r>
            <a:r>
              <a:rPr lang="es-MX" sz="2500" i="1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es-MX" sz="2500" dirty="0" smtClean="0">
                <a:latin typeface="Arial" pitchFamily="34" charset="0"/>
                <a:cs typeface="Arial" pitchFamily="34" charset="0"/>
              </a:rPr>
              <a:t> ≠ al valor de </a:t>
            </a:r>
            <a:r>
              <a:rPr lang="es-MX" sz="2500" i="1" dirty="0" smtClean="0">
                <a:latin typeface="Arial" pitchFamily="34" charset="0"/>
                <a:cs typeface="Arial" pitchFamily="34" charset="0"/>
              </a:rPr>
              <a:t>j</a:t>
            </a:r>
            <a:endParaRPr lang="es-MX" sz="25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16 CuadroTexto"/>
          <p:cNvSpPr txBox="1"/>
          <p:nvPr/>
        </p:nvSpPr>
        <p:spPr>
          <a:xfrm>
            <a:off x="827584" y="3239978"/>
            <a:ext cx="712879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500" dirty="0" smtClean="0">
                <a:latin typeface="Arial" pitchFamily="34" charset="0"/>
                <a:cs typeface="Arial" pitchFamily="34" charset="0"/>
              </a:rPr>
              <a:t>Introduciendo la delta de Kronecker definida por</a:t>
            </a:r>
            <a:endParaRPr lang="es-MX" sz="25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17 CuadroTexto"/>
          <p:cNvSpPr txBox="1"/>
          <p:nvPr/>
        </p:nvSpPr>
        <p:spPr>
          <a:xfrm>
            <a:off x="1043608" y="3960058"/>
            <a:ext cx="64807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500" dirty="0" smtClean="0">
                <a:latin typeface="Arial" pitchFamily="34" charset="0"/>
                <a:cs typeface="Arial" pitchFamily="34" charset="0"/>
              </a:rPr>
              <a:t>δ</a:t>
            </a:r>
            <a:r>
              <a:rPr lang="es-MX" sz="2500" baseline="-25000" dirty="0" err="1" smtClean="0">
                <a:latin typeface="Arial" pitchFamily="34" charset="0"/>
                <a:cs typeface="Arial" pitchFamily="34" charset="0"/>
              </a:rPr>
              <a:t>ij</a:t>
            </a:r>
            <a:r>
              <a:rPr lang="es-MX" sz="2500" dirty="0" smtClean="0">
                <a:latin typeface="Arial" pitchFamily="34" charset="0"/>
                <a:cs typeface="Arial" pitchFamily="34" charset="0"/>
              </a:rPr>
              <a:t>=</a:t>
            </a:r>
            <a:endParaRPr lang="es-MX" sz="25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6" name="Picture 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19672" y="3771693"/>
            <a:ext cx="432048" cy="955743"/>
          </a:xfrm>
          <a:prstGeom prst="rect">
            <a:avLst/>
          </a:prstGeom>
          <a:noFill/>
        </p:spPr>
      </p:pic>
      <p:sp>
        <p:nvSpPr>
          <p:cNvPr id="17" name="19 CuadroTexto"/>
          <p:cNvSpPr txBox="1"/>
          <p:nvPr/>
        </p:nvSpPr>
        <p:spPr>
          <a:xfrm>
            <a:off x="2051720" y="3744034"/>
            <a:ext cx="460851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500" dirty="0" smtClean="0">
                <a:latin typeface="Arial" pitchFamily="34" charset="0"/>
                <a:cs typeface="Arial" pitchFamily="34" charset="0"/>
              </a:rPr>
              <a:t>Si el valor de </a:t>
            </a:r>
            <a:r>
              <a:rPr lang="es-MX" sz="2500" i="1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es-MX" sz="2500" dirty="0" smtClean="0">
                <a:latin typeface="Arial" pitchFamily="34" charset="0"/>
                <a:cs typeface="Arial" pitchFamily="34" charset="0"/>
              </a:rPr>
              <a:t> = al valor de </a:t>
            </a:r>
            <a:r>
              <a:rPr lang="es-MX" sz="2500" i="1" dirty="0" smtClean="0">
                <a:latin typeface="Arial" pitchFamily="34" charset="0"/>
                <a:cs typeface="Arial" pitchFamily="34" charset="0"/>
              </a:rPr>
              <a:t>j</a:t>
            </a:r>
            <a:endParaRPr lang="es-MX" sz="25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20 CuadroTexto"/>
          <p:cNvSpPr txBox="1"/>
          <p:nvPr/>
        </p:nvSpPr>
        <p:spPr>
          <a:xfrm>
            <a:off x="2051720" y="4259326"/>
            <a:ext cx="460851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500" dirty="0" smtClean="0">
                <a:latin typeface="Arial" pitchFamily="34" charset="0"/>
                <a:cs typeface="Arial" pitchFamily="34" charset="0"/>
              </a:rPr>
              <a:t>Si el valor de </a:t>
            </a:r>
            <a:r>
              <a:rPr lang="es-MX" sz="2500" i="1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es-MX" sz="2500" dirty="0" smtClean="0">
                <a:latin typeface="Arial" pitchFamily="34" charset="0"/>
                <a:cs typeface="Arial" pitchFamily="34" charset="0"/>
              </a:rPr>
              <a:t> ≠ al valor de </a:t>
            </a:r>
            <a:r>
              <a:rPr lang="es-MX" sz="2500" i="1" dirty="0" smtClean="0">
                <a:latin typeface="Arial" pitchFamily="34" charset="0"/>
                <a:cs typeface="Arial" pitchFamily="34" charset="0"/>
              </a:rPr>
              <a:t>j</a:t>
            </a:r>
            <a:endParaRPr lang="es-MX" sz="25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21 Rectángulo"/>
          <p:cNvSpPr/>
          <p:nvPr/>
        </p:nvSpPr>
        <p:spPr>
          <a:xfrm>
            <a:off x="2627784" y="4869160"/>
            <a:ext cx="3108543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2500" b="1" dirty="0" err="1" smtClean="0">
                <a:latin typeface="Arial" pitchFamily="34" charset="0"/>
                <a:cs typeface="Arial" pitchFamily="34" charset="0"/>
              </a:rPr>
              <a:t>ê</a:t>
            </a:r>
            <a:r>
              <a:rPr lang="es-MX" sz="2500" i="1" baseline="-250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s-MX" sz="2500" i="1" dirty="0" smtClean="0">
                <a:latin typeface="Arial" pitchFamily="34" charset="0"/>
                <a:cs typeface="Arial" pitchFamily="34" charset="0"/>
              </a:rPr>
              <a:t> *</a:t>
            </a:r>
            <a:r>
              <a:rPr lang="es-MX" sz="2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500" b="1" dirty="0" err="1" smtClean="0">
                <a:latin typeface="Arial" pitchFamily="34" charset="0"/>
                <a:cs typeface="Arial" pitchFamily="34" charset="0"/>
              </a:rPr>
              <a:t>ê</a:t>
            </a:r>
            <a:r>
              <a:rPr lang="es-MX" sz="2500" i="1" baseline="-25000" dirty="0" err="1" smtClean="0">
                <a:latin typeface="Arial" pitchFamily="34" charset="0"/>
                <a:cs typeface="Arial" pitchFamily="34" charset="0"/>
              </a:rPr>
              <a:t>j</a:t>
            </a:r>
            <a:r>
              <a:rPr lang="es-MX" sz="2500" i="1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el-GR" sz="2500" dirty="0" smtClean="0">
                <a:latin typeface="Arial" pitchFamily="34" charset="0"/>
                <a:cs typeface="Arial" pitchFamily="34" charset="0"/>
              </a:rPr>
              <a:t>δ</a:t>
            </a:r>
            <a:r>
              <a:rPr lang="es-MX" sz="2500" baseline="-25000" dirty="0" err="1" smtClean="0">
                <a:latin typeface="Arial" pitchFamily="34" charset="0"/>
                <a:cs typeface="Arial" pitchFamily="34" charset="0"/>
              </a:rPr>
              <a:t>ij</a:t>
            </a:r>
            <a:r>
              <a:rPr lang="es-MX" sz="2500" i="1" dirty="0" smtClean="0">
                <a:latin typeface="Arial" pitchFamily="34" charset="0"/>
                <a:cs typeface="Arial" pitchFamily="34" charset="0"/>
              </a:rPr>
              <a:t>  (</a:t>
            </a:r>
            <a:r>
              <a:rPr lang="es-MX" sz="2500" i="1" dirty="0" err="1" smtClean="0">
                <a:latin typeface="Arial" pitchFamily="34" charset="0"/>
                <a:cs typeface="Arial" pitchFamily="34" charset="0"/>
              </a:rPr>
              <a:t>i,j</a:t>
            </a:r>
            <a:r>
              <a:rPr lang="es-MX" sz="2500" i="1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es-MX" sz="2500" dirty="0" smtClean="0">
                <a:latin typeface="Arial" pitchFamily="34" charset="0"/>
                <a:cs typeface="Arial" pitchFamily="34" charset="0"/>
              </a:rPr>
              <a:t>1,2,3)</a:t>
            </a:r>
            <a:endParaRPr lang="es-MX" sz="2500" dirty="0"/>
          </a:p>
        </p:txBody>
      </p:sp>
    </p:spTree>
    <p:extLst>
      <p:ext uri="{BB962C8B-B14F-4D97-AF65-F5344CB8AC3E}">
        <p14:creationId xmlns:p14="http://schemas.microsoft.com/office/powerpoint/2010/main" val="1675105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uadroTexto"/>
          <p:cNvSpPr txBox="1"/>
          <p:nvPr/>
        </p:nvSpPr>
        <p:spPr>
          <a:xfrm>
            <a:off x="539552" y="551577"/>
            <a:ext cx="8136904" cy="452431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2400" dirty="0">
                <a:latin typeface="Arial" pitchFamily="34" charset="0"/>
                <a:cs typeface="Arial" pitchFamily="34" charset="0"/>
              </a:rPr>
              <a:t>De lo anterior se tiene que:</a:t>
            </a:r>
          </a:p>
          <a:p>
            <a:endParaRPr lang="es-MX" sz="2400" dirty="0" smtClean="0">
              <a:latin typeface="Calibri" pitchFamily="34" charset="0"/>
            </a:endParaRPr>
          </a:p>
          <a:p>
            <a:endParaRPr lang="es-MX" sz="2400" dirty="0">
              <a:latin typeface="Calibri" pitchFamily="34" charset="0"/>
            </a:endParaRPr>
          </a:p>
          <a:p>
            <a:r>
              <a:rPr lang="es-MX" sz="2400" dirty="0">
                <a:latin typeface="Arial" pitchFamily="34" charset="0"/>
                <a:cs typeface="Arial" pitchFamily="34" charset="0"/>
              </a:rPr>
              <a:t>Por la convención de suma se tiene que:</a:t>
            </a:r>
          </a:p>
          <a:p>
            <a:endParaRPr lang="es-MX" sz="2400" dirty="0" smtClean="0">
              <a:latin typeface="Calibri" pitchFamily="34" charset="0"/>
            </a:endParaRPr>
          </a:p>
          <a:p>
            <a:endParaRPr lang="es-MX" sz="2400" dirty="0">
              <a:latin typeface="Calibri" pitchFamily="34" charset="0"/>
            </a:endParaRPr>
          </a:p>
          <a:p>
            <a:endParaRPr lang="es-MX" sz="2400" dirty="0" smtClean="0">
              <a:latin typeface="Calibri" pitchFamily="34" charset="0"/>
            </a:endParaRPr>
          </a:p>
          <a:p>
            <a:r>
              <a:rPr lang="es-ES" sz="2400" dirty="0">
                <a:latin typeface="Arial" pitchFamily="34" charset="0"/>
                <a:cs typeface="Arial" pitchFamily="34" charset="0"/>
              </a:rPr>
              <a:t>Además , usando la propiedad de sustitución de la delta de </a:t>
            </a:r>
            <a:r>
              <a:rPr lang="es-ES" sz="2400" dirty="0" err="1">
                <a:latin typeface="Arial" pitchFamily="34" charset="0"/>
                <a:cs typeface="Arial" pitchFamily="34" charset="0"/>
              </a:rPr>
              <a:t>Kronecker</a:t>
            </a:r>
            <a:r>
              <a:rPr lang="es-ES" sz="2400" dirty="0">
                <a:latin typeface="Arial" pitchFamily="34" charset="0"/>
                <a:cs typeface="Arial" pitchFamily="34" charset="0"/>
              </a:rPr>
              <a:t> mediante la expansión de la expresión</a:t>
            </a:r>
            <a:endParaRPr lang="es-MX" sz="24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2400" dirty="0"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endParaRPr lang="es-MX" sz="2400" dirty="0">
              <a:latin typeface="Calibri" pitchFamily="34" charset="0"/>
            </a:endParaRPr>
          </a:p>
        </p:txBody>
      </p:sp>
      <p:sp>
        <p:nvSpPr>
          <p:cNvPr id="6" name="Rectangle 4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9" name="6 Rectángulo"/>
          <p:cNvSpPr/>
          <p:nvPr/>
        </p:nvSpPr>
        <p:spPr>
          <a:xfrm>
            <a:off x="652859" y="1052736"/>
            <a:ext cx="3457999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2500" b="1" dirty="0" err="1" smtClean="0">
                <a:latin typeface="Arial" pitchFamily="34" charset="0"/>
                <a:cs typeface="Arial" pitchFamily="34" charset="0"/>
              </a:rPr>
              <a:t>ê</a:t>
            </a:r>
            <a:r>
              <a:rPr lang="es-MX" sz="2500" i="1" baseline="-25000" dirty="0" err="1" smtClean="0">
                <a:latin typeface="Arial" pitchFamily="34" charset="0"/>
                <a:cs typeface="Arial" pitchFamily="34" charset="0"/>
              </a:rPr>
              <a:t>ijk</a:t>
            </a:r>
            <a:r>
              <a:rPr lang="es-MX" sz="25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500" b="1" dirty="0" err="1" smtClean="0">
                <a:latin typeface="Arial" pitchFamily="34" charset="0"/>
                <a:cs typeface="Arial" pitchFamily="34" charset="0"/>
              </a:rPr>
              <a:t>ê</a:t>
            </a:r>
            <a:r>
              <a:rPr lang="es-MX" sz="2500" i="1" baseline="-25000" dirty="0" err="1" smtClean="0">
                <a:latin typeface="Arial" pitchFamily="34" charset="0"/>
                <a:cs typeface="Arial" pitchFamily="34" charset="0"/>
              </a:rPr>
              <a:t>irs</a:t>
            </a:r>
            <a:r>
              <a:rPr lang="es-MX" sz="2500" i="1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el-GR" sz="2500" i="1" dirty="0" smtClean="0">
                <a:latin typeface="Arial" pitchFamily="34" charset="0"/>
                <a:cs typeface="Arial" pitchFamily="34" charset="0"/>
              </a:rPr>
              <a:t>δ</a:t>
            </a:r>
            <a:r>
              <a:rPr lang="es-MX" sz="2500" i="1" baseline="-25000" dirty="0" err="1" smtClean="0">
                <a:latin typeface="Arial" pitchFamily="34" charset="0"/>
                <a:cs typeface="Arial" pitchFamily="34" charset="0"/>
              </a:rPr>
              <a:t>jr</a:t>
            </a:r>
            <a:r>
              <a:rPr lang="es-MX" sz="25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500" i="1" dirty="0" smtClean="0">
                <a:latin typeface="Arial" pitchFamily="34" charset="0"/>
                <a:cs typeface="Arial" pitchFamily="34" charset="0"/>
              </a:rPr>
              <a:t>δ</a:t>
            </a:r>
            <a:r>
              <a:rPr lang="es-MX" sz="2500" i="1" baseline="-25000" dirty="0" err="1" smtClean="0">
                <a:latin typeface="Arial" pitchFamily="34" charset="0"/>
                <a:cs typeface="Arial" pitchFamily="34" charset="0"/>
              </a:rPr>
              <a:t>ks</a:t>
            </a:r>
            <a:r>
              <a:rPr lang="es-MX" sz="2500" i="1" dirty="0" smtClean="0">
                <a:latin typeface="Arial" pitchFamily="34" charset="0"/>
                <a:cs typeface="Arial" pitchFamily="34" charset="0"/>
              </a:rPr>
              <a:t> - </a:t>
            </a:r>
            <a:r>
              <a:rPr lang="el-GR" sz="2500" i="1" dirty="0" smtClean="0">
                <a:latin typeface="Arial" pitchFamily="34" charset="0"/>
                <a:cs typeface="Arial" pitchFamily="34" charset="0"/>
              </a:rPr>
              <a:t>δ</a:t>
            </a:r>
            <a:r>
              <a:rPr lang="es-MX" sz="2500" i="1" baseline="-25000" dirty="0" err="1" smtClean="0">
                <a:latin typeface="Arial" pitchFamily="34" charset="0"/>
                <a:cs typeface="Arial" pitchFamily="34" charset="0"/>
              </a:rPr>
              <a:t>js</a:t>
            </a:r>
            <a:r>
              <a:rPr lang="es-MX" sz="25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500" i="1" dirty="0" smtClean="0">
                <a:latin typeface="Arial" pitchFamily="34" charset="0"/>
                <a:cs typeface="Arial" pitchFamily="34" charset="0"/>
              </a:rPr>
              <a:t>δ</a:t>
            </a:r>
            <a:r>
              <a:rPr lang="es-MX" sz="2500" i="1" baseline="-25000" dirty="0" err="1" smtClean="0">
                <a:latin typeface="Arial" pitchFamily="34" charset="0"/>
                <a:cs typeface="Arial" pitchFamily="34" charset="0"/>
              </a:rPr>
              <a:t>kr</a:t>
            </a:r>
            <a:r>
              <a:rPr lang="es-MX" sz="2500" i="1" dirty="0" smtClean="0">
                <a:latin typeface="Arial" pitchFamily="34" charset="0"/>
                <a:cs typeface="Arial" pitchFamily="34" charset="0"/>
              </a:rPr>
              <a:t> </a:t>
            </a:r>
            <a:endParaRPr lang="es-MX" sz="2500" dirty="0"/>
          </a:p>
        </p:txBody>
      </p:sp>
      <p:sp>
        <p:nvSpPr>
          <p:cNvPr id="11" name="8 Rectángulo"/>
          <p:cNvSpPr/>
          <p:nvPr/>
        </p:nvSpPr>
        <p:spPr>
          <a:xfrm>
            <a:off x="683568" y="2348880"/>
            <a:ext cx="4952190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500" i="1" dirty="0" smtClean="0">
                <a:latin typeface="Arial" pitchFamily="34" charset="0"/>
                <a:cs typeface="Arial" pitchFamily="34" charset="0"/>
              </a:rPr>
              <a:t>δ</a:t>
            </a:r>
            <a:r>
              <a:rPr lang="es-MX" sz="2500" i="1" baseline="-25000" dirty="0" err="1" smtClean="0">
                <a:latin typeface="Arial" pitchFamily="34" charset="0"/>
                <a:cs typeface="Arial" pitchFamily="34" charset="0"/>
              </a:rPr>
              <a:t>ii</a:t>
            </a:r>
            <a:r>
              <a:rPr lang="es-MX" sz="2500" i="1" dirty="0" smtClean="0">
                <a:latin typeface="Arial" pitchFamily="34" charset="0"/>
                <a:cs typeface="Arial" pitchFamily="34" charset="0"/>
              </a:rPr>
              <a:t> =</a:t>
            </a:r>
            <a:r>
              <a:rPr lang="el-GR" sz="2500" i="1" dirty="0" smtClean="0">
                <a:latin typeface="Arial" pitchFamily="34" charset="0"/>
                <a:cs typeface="Arial" pitchFamily="34" charset="0"/>
              </a:rPr>
              <a:t>δ</a:t>
            </a:r>
            <a:r>
              <a:rPr lang="es-MX" sz="2500" i="1" baseline="-25000" dirty="0" err="1" smtClean="0">
                <a:latin typeface="Arial" pitchFamily="34" charset="0"/>
                <a:cs typeface="Arial" pitchFamily="34" charset="0"/>
              </a:rPr>
              <a:t>jj</a:t>
            </a:r>
            <a:r>
              <a:rPr lang="es-MX" sz="2500" i="1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el-GR" sz="2500" i="1" dirty="0" smtClean="0">
                <a:latin typeface="Arial" pitchFamily="34" charset="0"/>
                <a:cs typeface="Arial" pitchFamily="34" charset="0"/>
              </a:rPr>
              <a:t>δ</a:t>
            </a:r>
            <a:r>
              <a:rPr lang="es-MX" sz="2500" i="1" baseline="-25000" dirty="0" smtClean="0">
                <a:latin typeface="Arial" pitchFamily="34" charset="0"/>
                <a:cs typeface="Arial" pitchFamily="34" charset="0"/>
              </a:rPr>
              <a:t>11</a:t>
            </a:r>
            <a:r>
              <a:rPr lang="es-MX" sz="2500" i="1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el-GR" sz="2500" i="1" dirty="0" smtClean="0">
                <a:latin typeface="Arial" pitchFamily="34" charset="0"/>
                <a:cs typeface="Arial" pitchFamily="34" charset="0"/>
              </a:rPr>
              <a:t>δ</a:t>
            </a:r>
            <a:r>
              <a:rPr lang="es-MX" sz="2500" i="1" baseline="-25000" dirty="0" smtClean="0">
                <a:latin typeface="Arial" pitchFamily="34" charset="0"/>
                <a:cs typeface="Arial" pitchFamily="34" charset="0"/>
              </a:rPr>
              <a:t>22</a:t>
            </a:r>
            <a:r>
              <a:rPr lang="es-MX" sz="2500" i="1" dirty="0" smtClean="0">
                <a:latin typeface="Arial" pitchFamily="34" charset="0"/>
                <a:cs typeface="Arial" pitchFamily="34" charset="0"/>
              </a:rPr>
              <a:t> +</a:t>
            </a:r>
            <a:r>
              <a:rPr lang="el-GR" sz="2500" i="1" dirty="0" smtClean="0">
                <a:latin typeface="Arial" pitchFamily="34" charset="0"/>
                <a:cs typeface="Arial" pitchFamily="34" charset="0"/>
              </a:rPr>
              <a:t> δ</a:t>
            </a:r>
            <a:r>
              <a:rPr lang="es-MX" sz="2500" i="1" baseline="-25000" dirty="0" smtClean="0">
                <a:latin typeface="Arial" pitchFamily="34" charset="0"/>
                <a:cs typeface="Arial" pitchFamily="34" charset="0"/>
              </a:rPr>
              <a:t>33 </a:t>
            </a:r>
            <a:r>
              <a:rPr lang="es-MX" sz="25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500" dirty="0" smtClean="0">
                <a:latin typeface="Arial" pitchFamily="34" charset="0"/>
                <a:cs typeface="Arial" pitchFamily="34" charset="0"/>
              </a:rPr>
              <a:t>=1+1+1=3</a:t>
            </a:r>
            <a:endParaRPr lang="es-MX" sz="2500" dirty="0"/>
          </a:p>
        </p:txBody>
      </p:sp>
      <p:sp>
        <p:nvSpPr>
          <p:cNvPr id="12" name="12 Rectángulo"/>
          <p:cNvSpPr/>
          <p:nvPr/>
        </p:nvSpPr>
        <p:spPr>
          <a:xfrm>
            <a:off x="653431" y="4077072"/>
            <a:ext cx="4206601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l-GR" sz="2500" i="1" dirty="0" smtClean="0">
                <a:latin typeface="Arial" pitchFamily="34" charset="0"/>
                <a:cs typeface="Arial" pitchFamily="34" charset="0"/>
              </a:rPr>
              <a:t>δ</a:t>
            </a:r>
            <a:r>
              <a:rPr lang="es-MX" sz="2500" i="1" baseline="-25000" dirty="0" err="1" smtClean="0">
                <a:latin typeface="Arial" pitchFamily="34" charset="0"/>
                <a:cs typeface="Arial" pitchFamily="34" charset="0"/>
              </a:rPr>
              <a:t>ij</a:t>
            </a:r>
            <a:r>
              <a:rPr lang="es-MX" sz="25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500" b="1" dirty="0" err="1" smtClean="0">
                <a:latin typeface="Arial" pitchFamily="34" charset="0"/>
                <a:cs typeface="Arial" pitchFamily="34" charset="0"/>
              </a:rPr>
              <a:t>ê</a:t>
            </a:r>
            <a:r>
              <a:rPr lang="es-MX" sz="2500" i="1" baseline="-25000" dirty="0" err="1" smtClean="0">
                <a:latin typeface="Arial" pitchFamily="34" charset="0"/>
                <a:cs typeface="Arial" pitchFamily="34" charset="0"/>
              </a:rPr>
              <a:t>j</a:t>
            </a:r>
            <a:r>
              <a:rPr lang="es-MX" sz="2500" i="1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el-GR" sz="2500" i="1" dirty="0" smtClean="0">
                <a:latin typeface="Arial" pitchFamily="34" charset="0"/>
                <a:cs typeface="Arial" pitchFamily="34" charset="0"/>
              </a:rPr>
              <a:t>δ</a:t>
            </a:r>
            <a:r>
              <a:rPr lang="es-MX" sz="2500" i="1" baseline="-25000" dirty="0" smtClean="0">
                <a:latin typeface="Arial" pitchFamily="34" charset="0"/>
                <a:cs typeface="Arial" pitchFamily="34" charset="0"/>
              </a:rPr>
              <a:t>i1</a:t>
            </a:r>
            <a:r>
              <a:rPr lang="es-MX" sz="25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500" b="1" dirty="0" smtClean="0">
                <a:latin typeface="Arial" pitchFamily="34" charset="0"/>
                <a:cs typeface="Arial" pitchFamily="34" charset="0"/>
              </a:rPr>
              <a:t>ê</a:t>
            </a:r>
            <a:r>
              <a:rPr lang="es-MX" sz="2500" i="1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s-MX" sz="2500" i="1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el-GR" sz="2500" i="1" dirty="0" smtClean="0">
                <a:latin typeface="Arial" pitchFamily="34" charset="0"/>
                <a:cs typeface="Arial" pitchFamily="34" charset="0"/>
              </a:rPr>
              <a:t>δ</a:t>
            </a:r>
            <a:r>
              <a:rPr lang="es-MX" sz="2500" i="1" baseline="-25000" dirty="0" smtClean="0">
                <a:latin typeface="Arial" pitchFamily="34" charset="0"/>
                <a:cs typeface="Arial" pitchFamily="34" charset="0"/>
              </a:rPr>
              <a:t>i2</a:t>
            </a:r>
            <a:r>
              <a:rPr lang="es-MX" sz="25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500" b="1" dirty="0" smtClean="0">
                <a:latin typeface="Arial" pitchFamily="34" charset="0"/>
                <a:cs typeface="Arial" pitchFamily="34" charset="0"/>
              </a:rPr>
              <a:t>ê</a:t>
            </a:r>
            <a:r>
              <a:rPr lang="es-MX" sz="2500" i="1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s-MX" sz="2500" i="1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el-GR" sz="2500" i="1" dirty="0" smtClean="0">
                <a:latin typeface="Arial" pitchFamily="34" charset="0"/>
                <a:cs typeface="Arial" pitchFamily="34" charset="0"/>
              </a:rPr>
              <a:t>δ</a:t>
            </a:r>
            <a:r>
              <a:rPr lang="es-MX" sz="2500" i="1" baseline="-25000" dirty="0" smtClean="0">
                <a:latin typeface="Arial" pitchFamily="34" charset="0"/>
                <a:cs typeface="Arial" pitchFamily="34" charset="0"/>
              </a:rPr>
              <a:t>i3</a:t>
            </a:r>
            <a:r>
              <a:rPr lang="es-MX" sz="25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500" b="1" dirty="0" smtClean="0">
                <a:latin typeface="Arial" pitchFamily="34" charset="0"/>
                <a:cs typeface="Arial" pitchFamily="34" charset="0"/>
              </a:rPr>
              <a:t>ê</a:t>
            </a:r>
            <a:r>
              <a:rPr lang="es-MX" sz="2500" i="1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s-MX" sz="2500" i="1" dirty="0" smtClean="0">
                <a:latin typeface="Arial" pitchFamily="34" charset="0"/>
                <a:cs typeface="Arial" pitchFamily="34" charset="0"/>
              </a:rPr>
              <a:t> </a:t>
            </a:r>
            <a:endParaRPr lang="es-MX" sz="2500" dirty="0"/>
          </a:p>
        </p:txBody>
      </p:sp>
    </p:spTree>
    <p:extLst>
      <p:ext uri="{BB962C8B-B14F-4D97-AF65-F5344CB8AC3E}">
        <p14:creationId xmlns:p14="http://schemas.microsoft.com/office/powerpoint/2010/main" val="745525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4" y="620688"/>
            <a:ext cx="8237359" cy="4585871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MX" sz="2400" dirty="0">
                <a:latin typeface="Arial" pitchFamily="34" charset="0"/>
                <a:cs typeface="Arial" pitchFamily="34" charset="0"/>
              </a:rPr>
              <a:t>Para un valor dado de </a:t>
            </a:r>
            <a:r>
              <a:rPr lang="es-MX" sz="2400" i="1" dirty="0">
                <a:latin typeface="Arial" pitchFamily="34" charset="0"/>
                <a:cs typeface="Arial" pitchFamily="34" charset="0"/>
              </a:rPr>
              <a:t>i</a:t>
            </a:r>
            <a:r>
              <a:rPr lang="es-MX" sz="2400" dirty="0">
                <a:latin typeface="Arial" pitchFamily="34" charset="0"/>
                <a:cs typeface="Arial" pitchFamily="34" charset="0"/>
              </a:rPr>
              <a:t> , solamente una de las deltas de </a:t>
            </a:r>
            <a:r>
              <a:rPr lang="es-MX" sz="2400" dirty="0" err="1">
                <a:latin typeface="Arial" pitchFamily="34" charset="0"/>
                <a:cs typeface="Arial" pitchFamily="34" charset="0"/>
              </a:rPr>
              <a:t>Kronecker</a:t>
            </a:r>
            <a:r>
              <a:rPr lang="es-MX" sz="2400" dirty="0">
                <a:latin typeface="Arial" pitchFamily="34" charset="0"/>
                <a:cs typeface="Arial" pitchFamily="34" charset="0"/>
              </a:rPr>
              <a:t> del lado derecho es diferente de cero y queda como:</a:t>
            </a:r>
          </a:p>
          <a:p>
            <a:pPr algn="just"/>
            <a:endParaRPr lang="es-MX" sz="2400" i="1" dirty="0" smtClean="0">
              <a:solidFill>
                <a:schemeClr val="tx1"/>
              </a:solidFill>
              <a:latin typeface="Cambria Math"/>
            </a:endParaRPr>
          </a:p>
          <a:p>
            <a:pPr algn="just"/>
            <a:endParaRPr lang="es-MX" sz="2400" i="1" dirty="0">
              <a:solidFill>
                <a:schemeClr val="tx1"/>
              </a:solidFill>
              <a:latin typeface="Cambria Math"/>
            </a:endParaRPr>
          </a:p>
          <a:p>
            <a:pPr algn="just"/>
            <a:endParaRPr lang="es-MX" sz="2400" i="1" dirty="0" smtClean="0">
              <a:solidFill>
                <a:schemeClr val="tx1"/>
              </a:solidFill>
              <a:latin typeface="Cambria Math"/>
            </a:endParaRPr>
          </a:p>
          <a:p>
            <a:pPr algn="just"/>
            <a:r>
              <a:rPr lang="es-MX" sz="2400" dirty="0">
                <a:latin typeface="Arial" pitchFamily="34" charset="0"/>
                <a:cs typeface="Arial" pitchFamily="34" charset="0"/>
              </a:rPr>
              <a:t>Y la delta de </a:t>
            </a:r>
            <a:r>
              <a:rPr lang="es-MX" sz="2400" dirty="0" err="1">
                <a:latin typeface="Arial" pitchFamily="34" charset="0"/>
                <a:cs typeface="Arial" pitchFamily="34" charset="0"/>
              </a:rPr>
              <a:t>Kronecker</a:t>
            </a:r>
            <a:r>
              <a:rPr lang="es-MX" sz="2400" dirty="0">
                <a:latin typeface="Arial" pitchFamily="34" charset="0"/>
                <a:cs typeface="Arial" pitchFamily="34" charset="0"/>
              </a:rPr>
              <a:t> en el lado derecho de la ecuación anterior causa que la suma del subíndice </a:t>
            </a:r>
            <a:r>
              <a:rPr lang="es-MX" sz="2400" i="1" dirty="0">
                <a:latin typeface="Arial" pitchFamily="34" charset="0"/>
                <a:cs typeface="Arial" pitchFamily="34" charset="0"/>
              </a:rPr>
              <a:t>j</a:t>
            </a:r>
            <a:r>
              <a:rPr lang="es-MX" sz="2400" dirty="0">
                <a:latin typeface="Arial" pitchFamily="34" charset="0"/>
                <a:cs typeface="Arial" pitchFamily="34" charset="0"/>
              </a:rPr>
              <a:t> en el vector ê sea reemplazado por </a:t>
            </a:r>
            <a:r>
              <a:rPr lang="es-MX" sz="2400" i="1" dirty="0">
                <a:latin typeface="Arial" pitchFamily="34" charset="0"/>
                <a:cs typeface="Arial" pitchFamily="34" charset="0"/>
              </a:rPr>
              <a:t>i</a:t>
            </a:r>
            <a:r>
              <a:rPr lang="es-MX" sz="2400" dirty="0">
                <a:latin typeface="Arial" pitchFamily="34" charset="0"/>
                <a:cs typeface="Arial" pitchFamily="34" charset="0"/>
              </a:rPr>
              <a:t>, reduciéndose la expresión solo al subíndice </a:t>
            </a:r>
            <a:r>
              <a:rPr lang="es-MX" sz="2400" i="1" dirty="0">
                <a:latin typeface="Arial" pitchFamily="34" charset="0"/>
                <a:cs typeface="Arial" pitchFamily="34" charset="0"/>
              </a:rPr>
              <a:t>i</a:t>
            </a:r>
            <a:r>
              <a:rPr lang="es-MX" sz="2400" dirty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es-MX" sz="2400" i="1" dirty="0">
              <a:solidFill>
                <a:schemeClr val="tx1"/>
              </a:solidFill>
              <a:latin typeface="Cambria Math"/>
            </a:endParaRPr>
          </a:p>
          <a:p>
            <a:pPr algn="just"/>
            <a:r>
              <a:rPr lang="es-MX" sz="2400" dirty="0" smtClean="0">
                <a:solidFill>
                  <a:schemeClr val="tx1"/>
                </a:solidFill>
              </a:rPr>
              <a:t>      </a:t>
            </a:r>
            <a:endParaRPr lang="es-MX" sz="2800" b="1" i="1" dirty="0" smtClean="0">
              <a:solidFill>
                <a:schemeClr val="tx1"/>
              </a:solidFill>
              <a:latin typeface="Cambria Math"/>
            </a:endParaRPr>
          </a:p>
        </p:txBody>
      </p:sp>
      <p:sp>
        <p:nvSpPr>
          <p:cNvPr id="2" name="Rectangle 4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7" name="Rectangle 4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10" name="Rectangle 4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12" name="Rectangle 4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14" name="4 Rectángulo"/>
          <p:cNvSpPr/>
          <p:nvPr/>
        </p:nvSpPr>
        <p:spPr>
          <a:xfrm>
            <a:off x="3419872" y="1844824"/>
            <a:ext cx="1457450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500" i="1" dirty="0" smtClean="0">
                <a:latin typeface="Arial" pitchFamily="34" charset="0"/>
                <a:cs typeface="Arial" pitchFamily="34" charset="0"/>
              </a:rPr>
              <a:t>δ</a:t>
            </a:r>
            <a:r>
              <a:rPr lang="es-MX" sz="2500" i="1" baseline="-25000" dirty="0" err="1" smtClean="0">
                <a:latin typeface="Arial" pitchFamily="34" charset="0"/>
                <a:cs typeface="Arial" pitchFamily="34" charset="0"/>
              </a:rPr>
              <a:t>ij</a:t>
            </a:r>
            <a:r>
              <a:rPr lang="es-MX" sz="25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500" b="1" dirty="0" err="1" smtClean="0">
                <a:latin typeface="Arial" pitchFamily="34" charset="0"/>
                <a:cs typeface="Arial" pitchFamily="34" charset="0"/>
              </a:rPr>
              <a:t>ê</a:t>
            </a:r>
            <a:r>
              <a:rPr lang="es-MX" sz="2500" i="1" baseline="-25000" dirty="0" err="1" smtClean="0">
                <a:latin typeface="Arial" pitchFamily="34" charset="0"/>
                <a:cs typeface="Arial" pitchFamily="34" charset="0"/>
              </a:rPr>
              <a:t>j</a:t>
            </a:r>
            <a:r>
              <a:rPr lang="es-MX" sz="2500" i="1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es-MX" sz="2500" b="1" dirty="0" err="1" smtClean="0">
                <a:latin typeface="Arial" pitchFamily="34" charset="0"/>
                <a:cs typeface="Arial" pitchFamily="34" charset="0"/>
              </a:rPr>
              <a:t>ê</a:t>
            </a:r>
            <a:r>
              <a:rPr lang="es-MX" sz="2500" i="1" baseline="-250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s-MX" sz="2500" i="1" dirty="0" smtClean="0">
                <a:latin typeface="Arial" pitchFamily="34" charset="0"/>
                <a:cs typeface="Arial" pitchFamily="34" charset="0"/>
              </a:rPr>
              <a:t> </a:t>
            </a:r>
            <a:endParaRPr lang="es-MX" sz="2500" dirty="0"/>
          </a:p>
        </p:txBody>
      </p:sp>
    </p:spTree>
    <p:extLst>
      <p:ext uri="{BB962C8B-B14F-4D97-AF65-F5344CB8AC3E}">
        <p14:creationId xmlns:p14="http://schemas.microsoft.com/office/powerpoint/2010/main" val="139357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2748</TotalTime>
  <Words>964</Words>
  <Application>Microsoft Office PowerPoint</Application>
  <PresentationFormat>Presentación en pantalla (4:3)</PresentationFormat>
  <Paragraphs>146</Paragraphs>
  <Slides>16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9" baseType="lpstr">
      <vt:lpstr>Tema de Office</vt:lpstr>
      <vt:lpstr>1_Tema de Office</vt:lpstr>
      <vt:lpstr>Equation</vt:lpstr>
      <vt:lpstr>NOTACIÓN INDICAL</vt:lpstr>
      <vt:lpstr>Presentación de PowerPoint</vt:lpstr>
      <vt:lpstr>Introducción</vt:lpstr>
      <vt:lpstr>Definición básica.</vt:lpstr>
      <vt:lpstr>Presentación de PowerPoint</vt:lpstr>
      <vt:lpstr>Notación</vt:lpstr>
      <vt:lpstr>Delta de Kroneckner</vt:lpstr>
      <vt:lpstr>Presentación de PowerPoint</vt:lpstr>
      <vt:lpstr>Presentación de PowerPoint</vt:lpstr>
      <vt:lpstr>Símbolo de permutación</vt:lpstr>
      <vt:lpstr>Presentación de PowerPoint</vt:lpstr>
      <vt:lpstr>Ejemplo</vt:lpstr>
      <vt:lpstr>Presentación de PowerPoint</vt:lpstr>
      <vt:lpstr>Ejercicios</vt:lpstr>
      <vt:lpstr>Conclusión</vt:lpstr>
      <vt:lpstr>Referencias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www.intercambiosvirtuales.org</cp:lastModifiedBy>
  <cp:revision>263</cp:revision>
  <dcterms:created xsi:type="dcterms:W3CDTF">2012-12-04T21:22:09Z</dcterms:created>
  <dcterms:modified xsi:type="dcterms:W3CDTF">2016-10-10T19:41:12Z</dcterms:modified>
</cp:coreProperties>
</file>